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sldIdLst>
    <p:sldId id="303" r:id="rId2"/>
    <p:sldId id="304" r:id="rId3"/>
    <p:sldId id="256" r:id="rId4"/>
    <p:sldId id="257" r:id="rId5"/>
    <p:sldId id="258" r:id="rId6"/>
    <p:sldId id="259" r:id="rId7"/>
    <p:sldId id="260" r:id="rId8"/>
    <p:sldId id="261" r:id="rId9"/>
    <p:sldId id="262" r:id="rId10"/>
    <p:sldId id="263" r:id="rId11"/>
    <p:sldId id="264" r:id="rId12"/>
    <p:sldId id="265" r:id="rId13"/>
    <p:sldId id="266" r:id="rId14"/>
    <p:sldId id="267" r:id="rId15"/>
    <p:sldId id="306" r:id="rId16"/>
    <p:sldId id="268" r:id="rId17"/>
    <p:sldId id="269" r:id="rId18"/>
    <p:sldId id="270" r:id="rId19"/>
    <p:sldId id="271" r:id="rId20"/>
    <p:sldId id="272" r:id="rId21"/>
    <p:sldId id="307" r:id="rId22"/>
    <p:sldId id="273" r:id="rId23"/>
    <p:sldId id="30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21" d="100"/>
          <a:sy n="121" d="100"/>
        </p:scale>
        <p:origin x="2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GB"/>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10274C16-7F3C-CE46-A99E-CA5840FCE7FF}" type="datetimeFigureOut">
              <a:rPr lang="en-US" smtClean="0"/>
              <a:t>5/18/25</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89761880-79AA-084D-BCFD-1E828393A2F9}" type="slidenum">
              <a:rPr lang="en-US" smtClean="0"/>
              <a:t>‹#›</a:t>
            </a:fld>
            <a:endParaRPr lang="en-US"/>
          </a:p>
        </p:txBody>
      </p:sp>
    </p:spTree>
    <p:extLst>
      <p:ext uri="{BB962C8B-B14F-4D97-AF65-F5344CB8AC3E}">
        <p14:creationId xmlns:p14="http://schemas.microsoft.com/office/powerpoint/2010/main" val="2664674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0274C16-7F3C-CE46-A99E-CA5840FCE7FF}" type="datetimeFigureOut">
              <a:rPr lang="en-US" smtClean="0"/>
              <a:t>5/18/25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9761880-79AA-084D-BCFD-1E828393A2F9}" type="slidenum">
              <a:rPr lang="en-US" smtClean="0"/>
              <a:t>‹#›</a:t>
            </a:fld>
            <a:endParaRPr lang="en-US"/>
          </a:p>
        </p:txBody>
      </p:sp>
    </p:spTree>
    <p:extLst>
      <p:ext uri="{BB962C8B-B14F-4D97-AF65-F5344CB8AC3E}">
        <p14:creationId xmlns:p14="http://schemas.microsoft.com/office/powerpoint/2010/main" val="983548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GB"/>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10274C16-7F3C-CE46-A99E-CA5840FCE7FF}" type="datetimeFigureOut">
              <a:rPr lang="en-US" smtClean="0"/>
              <a:t>5/18/25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9761880-79AA-084D-BCFD-1E828393A2F9}" type="slidenum">
              <a:rPr lang="en-US" smtClean="0"/>
              <a:t>‹#›</a:t>
            </a:fld>
            <a:endParaRPr lang="en-US"/>
          </a:p>
        </p:txBody>
      </p:sp>
    </p:spTree>
    <p:extLst>
      <p:ext uri="{BB962C8B-B14F-4D97-AF65-F5344CB8AC3E}">
        <p14:creationId xmlns:p14="http://schemas.microsoft.com/office/powerpoint/2010/main" val="2840550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GB"/>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10274C16-7F3C-CE46-A99E-CA5840FCE7FF}" type="datetimeFigureOut">
              <a:rPr lang="en-US" smtClean="0"/>
              <a:t>5/18/25</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9761880-79AA-084D-BCFD-1E828393A2F9}" type="slidenum">
              <a:rPr lang="en-US" smtClean="0"/>
              <a:t>‹#›</a:t>
            </a:fld>
            <a:endParaRPr lang="en-US"/>
          </a:p>
        </p:txBody>
      </p:sp>
    </p:spTree>
    <p:extLst>
      <p:ext uri="{BB962C8B-B14F-4D97-AF65-F5344CB8AC3E}">
        <p14:creationId xmlns:p14="http://schemas.microsoft.com/office/powerpoint/2010/main" val="1160534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0274C16-7F3C-CE46-A99E-CA5840FCE7FF}" type="datetimeFigureOut">
              <a:rPr lang="en-US" smtClean="0"/>
              <a:t>5/18/25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9761880-79AA-084D-BCFD-1E828393A2F9}" type="slidenum">
              <a:rPr lang="en-US" smtClean="0"/>
              <a:t>‹#›</a:t>
            </a:fld>
            <a:endParaRPr lang="en-US"/>
          </a:p>
        </p:txBody>
      </p:sp>
    </p:spTree>
    <p:extLst>
      <p:ext uri="{BB962C8B-B14F-4D97-AF65-F5344CB8AC3E}">
        <p14:creationId xmlns:p14="http://schemas.microsoft.com/office/powerpoint/2010/main" val="2887137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0274C16-7F3C-CE46-A99E-CA5840FCE7FF}" type="datetimeFigureOut">
              <a:rPr lang="en-US" smtClean="0"/>
              <a:t>5/18/25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761880-79AA-084D-BCFD-1E828393A2F9}" type="slidenum">
              <a:rPr lang="en-US" smtClean="0"/>
              <a:t>‹#›</a:t>
            </a:fld>
            <a:endParaRPr lang="en-US"/>
          </a:p>
        </p:txBody>
      </p:sp>
    </p:spTree>
    <p:extLst>
      <p:ext uri="{BB962C8B-B14F-4D97-AF65-F5344CB8AC3E}">
        <p14:creationId xmlns:p14="http://schemas.microsoft.com/office/powerpoint/2010/main" val="4146721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0274C16-7F3C-CE46-A99E-CA5840FCE7FF}" type="datetimeFigureOut">
              <a:rPr lang="en-US" smtClean="0"/>
              <a:t>5/18/25</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89761880-79AA-084D-BCFD-1E828393A2F9}" type="slidenum">
              <a:rPr lang="en-US" smtClean="0"/>
              <a:t>‹#›</a:t>
            </a:fld>
            <a:endParaRPr lang="en-US"/>
          </a:p>
        </p:txBody>
      </p:sp>
    </p:spTree>
    <p:extLst>
      <p:ext uri="{BB962C8B-B14F-4D97-AF65-F5344CB8AC3E}">
        <p14:creationId xmlns:p14="http://schemas.microsoft.com/office/powerpoint/2010/main" val="830976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0274C16-7F3C-CE46-A99E-CA5840FCE7FF}" type="datetimeFigureOut">
              <a:rPr lang="en-US" smtClean="0"/>
              <a:t>5/18/25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61880-79AA-084D-BCFD-1E828393A2F9}" type="slidenum">
              <a:rPr lang="en-US" smtClean="0"/>
              <a:t>‹#›</a:t>
            </a:fld>
            <a:endParaRPr lang="en-US"/>
          </a:p>
        </p:txBody>
      </p:sp>
    </p:spTree>
    <p:extLst>
      <p:ext uri="{BB962C8B-B14F-4D97-AF65-F5344CB8AC3E}">
        <p14:creationId xmlns:p14="http://schemas.microsoft.com/office/powerpoint/2010/main" val="63710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10274C16-7F3C-CE46-A99E-CA5840FCE7FF}" type="datetimeFigureOut">
              <a:rPr lang="en-US" smtClean="0"/>
              <a:t>5/18/25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9761880-79AA-084D-BCFD-1E828393A2F9}" type="slidenum">
              <a:rPr lang="en-US" smtClean="0"/>
              <a:t>‹#›</a:t>
            </a:fld>
            <a:endParaRPr lang="en-US"/>
          </a:p>
        </p:txBody>
      </p:sp>
    </p:spTree>
    <p:extLst>
      <p:ext uri="{BB962C8B-B14F-4D97-AF65-F5344CB8AC3E}">
        <p14:creationId xmlns:p14="http://schemas.microsoft.com/office/powerpoint/2010/main" val="256121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25DE-DA0A-F77B-79DF-147CB2A8A7DA}"/>
              </a:ext>
            </a:extLst>
          </p:cNvPr>
          <p:cNvSpPr>
            <a:spLocks noGrp="1"/>
          </p:cNvSpPr>
          <p:nvPr>
            <p:ph type="title"/>
          </p:nvPr>
        </p:nvSpPr>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DA3D9BB-0427-A2FC-0519-B90857C01007}"/>
              </a:ext>
            </a:extLst>
          </p:cNvPr>
          <p:cNvSpPr>
            <a:spLocks noGrp="1"/>
          </p:cNvSpPr>
          <p:nvPr>
            <p:ph type="body"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086542E-23CA-4C2E-3F91-FE5F4C790DB0}"/>
              </a:ext>
            </a:extLst>
          </p:cNvPr>
          <p:cNvSpPr>
            <a:spLocks noGrp="1"/>
          </p:cNvSpPr>
          <p:nvPr>
            <p:ph type="dt" sz="half" idx="10"/>
          </p:nvPr>
        </p:nvSpPr>
        <p:spPr/>
        <p:txBody>
          <a:bodyPr/>
          <a:lstStyle/>
          <a:p>
            <a:fld id="{10274C16-7F3C-CE46-A99E-CA5840FCE7FF}" type="datetimeFigureOut">
              <a:rPr lang="en-US" smtClean="0"/>
              <a:t>5/18/25</a:t>
            </a:fld>
            <a:endParaRPr lang="en-US"/>
          </a:p>
        </p:txBody>
      </p:sp>
      <p:sp>
        <p:nvSpPr>
          <p:cNvPr id="5" name="Footer Placeholder 4">
            <a:extLst>
              <a:ext uri="{FF2B5EF4-FFF2-40B4-BE49-F238E27FC236}">
                <a16:creationId xmlns:a16="http://schemas.microsoft.com/office/drawing/2014/main" id="{81E5A52C-833B-4F79-840A-A58272823A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091010-BF5C-553D-3D24-A1771ADD4D4F}"/>
              </a:ext>
            </a:extLst>
          </p:cNvPr>
          <p:cNvSpPr>
            <a:spLocks noGrp="1"/>
          </p:cNvSpPr>
          <p:nvPr>
            <p:ph type="sldNum" sz="quarter" idx="12"/>
          </p:nvPr>
        </p:nvSpPr>
        <p:spPr/>
        <p:txBody>
          <a:bodyPr/>
          <a:lstStyle/>
          <a:p>
            <a:fld id="{89761880-79AA-084D-BCFD-1E828393A2F9}" type="slidenum">
              <a:rPr lang="en-US" smtClean="0"/>
              <a:t>‹#›</a:t>
            </a:fld>
            <a:endParaRPr lang="en-US"/>
          </a:p>
        </p:txBody>
      </p:sp>
    </p:spTree>
    <p:extLst>
      <p:ext uri="{BB962C8B-B14F-4D97-AF65-F5344CB8AC3E}">
        <p14:creationId xmlns:p14="http://schemas.microsoft.com/office/powerpoint/2010/main" val="3601502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0274C16-7F3C-CE46-A99E-CA5840FCE7FF}" type="datetimeFigureOut">
              <a:rPr lang="en-US" smtClean="0"/>
              <a:t>5/18/25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61880-79AA-084D-BCFD-1E828393A2F9}" type="slidenum">
              <a:rPr lang="en-US" smtClean="0"/>
              <a:t>‹#›</a:t>
            </a:fld>
            <a:endParaRPr lang="en-US"/>
          </a:p>
        </p:txBody>
      </p:sp>
    </p:spTree>
    <p:extLst>
      <p:ext uri="{BB962C8B-B14F-4D97-AF65-F5344CB8AC3E}">
        <p14:creationId xmlns:p14="http://schemas.microsoft.com/office/powerpoint/2010/main" val="1902533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0274C16-7F3C-CE46-A99E-CA5840FCE7FF}" type="datetimeFigureOut">
              <a:rPr lang="en-US" smtClean="0"/>
              <a:t>5/18/25</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9761880-79AA-084D-BCFD-1E828393A2F9}" type="slidenum">
              <a:rPr lang="en-US" smtClean="0"/>
              <a:t>‹#›</a:t>
            </a:fld>
            <a:endParaRPr lang="en-US"/>
          </a:p>
        </p:txBody>
      </p:sp>
    </p:spTree>
    <p:extLst>
      <p:ext uri="{BB962C8B-B14F-4D97-AF65-F5344CB8AC3E}">
        <p14:creationId xmlns:p14="http://schemas.microsoft.com/office/powerpoint/2010/main" val="37195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0274C16-7F3C-CE46-A99E-CA5840FCE7FF}" type="datetimeFigureOut">
              <a:rPr lang="en-US" smtClean="0"/>
              <a:t>5/18/25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61880-79AA-084D-BCFD-1E828393A2F9}" type="slidenum">
              <a:rPr lang="en-US" smtClean="0"/>
              <a:t>‹#›</a:t>
            </a:fld>
            <a:endParaRPr lang="en-US"/>
          </a:p>
        </p:txBody>
      </p:sp>
    </p:spTree>
    <p:extLst>
      <p:ext uri="{BB962C8B-B14F-4D97-AF65-F5344CB8AC3E}">
        <p14:creationId xmlns:p14="http://schemas.microsoft.com/office/powerpoint/2010/main" val="1030248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0274C16-7F3C-CE46-A99E-CA5840FCE7FF}" type="datetimeFigureOut">
              <a:rPr lang="en-US" smtClean="0"/>
              <a:t>5/18/25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761880-79AA-084D-BCFD-1E828393A2F9}" type="slidenum">
              <a:rPr lang="en-US" smtClean="0"/>
              <a:t>‹#›</a:t>
            </a:fld>
            <a:endParaRPr lang="en-US"/>
          </a:p>
        </p:txBody>
      </p:sp>
    </p:spTree>
    <p:extLst>
      <p:ext uri="{BB962C8B-B14F-4D97-AF65-F5344CB8AC3E}">
        <p14:creationId xmlns:p14="http://schemas.microsoft.com/office/powerpoint/2010/main" val="438007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0274C16-7F3C-CE46-A99E-CA5840FCE7FF}" type="datetimeFigureOut">
              <a:rPr lang="en-US" smtClean="0"/>
              <a:t>5/18/25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761880-79AA-084D-BCFD-1E828393A2F9}" type="slidenum">
              <a:rPr lang="en-US" smtClean="0"/>
              <a:t>‹#›</a:t>
            </a:fld>
            <a:endParaRPr lang="en-US"/>
          </a:p>
        </p:txBody>
      </p:sp>
    </p:spTree>
    <p:extLst>
      <p:ext uri="{BB962C8B-B14F-4D97-AF65-F5344CB8AC3E}">
        <p14:creationId xmlns:p14="http://schemas.microsoft.com/office/powerpoint/2010/main" val="2716465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274C16-7F3C-CE46-A99E-CA5840FCE7FF}" type="datetimeFigureOut">
              <a:rPr lang="en-US" smtClean="0"/>
              <a:t>5/18/25</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9761880-79AA-084D-BCFD-1E828393A2F9}" type="slidenum">
              <a:rPr lang="en-US" smtClean="0"/>
              <a:t>‹#›</a:t>
            </a:fld>
            <a:endParaRPr lang="en-US"/>
          </a:p>
        </p:txBody>
      </p:sp>
    </p:spTree>
    <p:extLst>
      <p:ext uri="{BB962C8B-B14F-4D97-AF65-F5344CB8AC3E}">
        <p14:creationId xmlns:p14="http://schemas.microsoft.com/office/powerpoint/2010/main" val="1877925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0274C16-7F3C-CE46-A99E-CA5840FCE7FF}" type="datetimeFigureOut">
              <a:rPr lang="en-US" smtClean="0"/>
              <a:t>5/18/25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9761880-79AA-084D-BCFD-1E828393A2F9}" type="slidenum">
              <a:rPr lang="en-US" smtClean="0"/>
              <a:t>‹#›</a:t>
            </a:fld>
            <a:endParaRPr lang="en-US"/>
          </a:p>
        </p:txBody>
      </p:sp>
    </p:spTree>
    <p:extLst>
      <p:ext uri="{BB962C8B-B14F-4D97-AF65-F5344CB8AC3E}">
        <p14:creationId xmlns:p14="http://schemas.microsoft.com/office/powerpoint/2010/main" val="107629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GB"/>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0274C16-7F3C-CE46-A99E-CA5840FCE7FF}" type="datetimeFigureOut">
              <a:rPr lang="en-US" smtClean="0"/>
              <a:t>5/18/25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9761880-79AA-084D-BCFD-1E828393A2F9}" type="slidenum">
              <a:rPr lang="en-US" smtClean="0"/>
              <a:t>‹#›</a:t>
            </a:fld>
            <a:endParaRPr lang="en-US"/>
          </a:p>
        </p:txBody>
      </p:sp>
    </p:spTree>
    <p:extLst>
      <p:ext uri="{BB962C8B-B14F-4D97-AF65-F5344CB8AC3E}">
        <p14:creationId xmlns:p14="http://schemas.microsoft.com/office/powerpoint/2010/main" val="240939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0274C16-7F3C-CE46-A99E-CA5840FCE7FF}" type="datetimeFigureOut">
              <a:rPr lang="en-US" smtClean="0"/>
              <a:t>5/18/25</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89761880-79AA-084D-BCFD-1E828393A2F9}" type="slidenum">
              <a:rPr lang="en-US" smtClean="0"/>
              <a:t>‹#›</a:t>
            </a:fld>
            <a:endParaRPr lang="en-US"/>
          </a:p>
        </p:txBody>
      </p:sp>
    </p:spTree>
    <p:extLst>
      <p:ext uri="{BB962C8B-B14F-4D97-AF65-F5344CB8AC3E}">
        <p14:creationId xmlns:p14="http://schemas.microsoft.com/office/powerpoint/2010/main" val="389899555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1FD3F29-5940-DF1A-0370-AF3F13EF9D37}"/>
              </a:ext>
            </a:extLst>
          </p:cNvPr>
          <p:cNvSpPr>
            <a:spLocks noGrp="1"/>
          </p:cNvSpPr>
          <p:nvPr>
            <p:ph type="subTitle" idx="1"/>
          </p:nvPr>
        </p:nvSpPr>
        <p:spPr>
          <a:xfrm>
            <a:off x="1154954" y="1534510"/>
            <a:ext cx="9702231" cy="4834759"/>
          </a:xfrm>
        </p:spPr>
        <p:txBody>
          <a:bodyPr>
            <a:noAutofit/>
          </a:bodyPr>
          <a:lstStyle/>
          <a:p>
            <a:endParaRPr lang="en-US" sz="1400" dirty="0">
              <a:latin typeface="PT Serif" panose="020A0603040505020204" pitchFamily="18" charset="77"/>
            </a:endParaRPr>
          </a:p>
          <a:p>
            <a:endParaRPr lang="en-US" sz="1400" dirty="0">
              <a:latin typeface="PT Serif" panose="020A0603040505020204" pitchFamily="18" charset="77"/>
            </a:endParaRPr>
          </a:p>
          <a:p>
            <a:endParaRPr lang="en-US" sz="1400" dirty="0">
              <a:latin typeface="PT Serif" panose="020A0603040505020204" pitchFamily="18" charset="77"/>
            </a:endParaRPr>
          </a:p>
          <a:p>
            <a:endParaRPr lang="en-US" sz="1400" dirty="0">
              <a:latin typeface="PT Serif" panose="020A0603040505020204" pitchFamily="18" charset="77"/>
            </a:endParaRPr>
          </a:p>
          <a:p>
            <a:endParaRPr lang="en-US" sz="1400" dirty="0">
              <a:latin typeface="PT Serif" panose="020A0603040505020204" pitchFamily="18" charset="77"/>
            </a:endParaRPr>
          </a:p>
          <a:p>
            <a:r>
              <a:rPr lang="en-US" sz="1400" dirty="0">
                <a:latin typeface="PT Serif" panose="020A0603040505020204" pitchFamily="18" charset="77"/>
              </a:rPr>
              <a:t>Author</a:t>
            </a:r>
          </a:p>
          <a:p>
            <a:endParaRPr lang="en-US" sz="1400" dirty="0">
              <a:latin typeface="PT Serif" panose="020A0603040505020204" pitchFamily="18" charset="77"/>
            </a:endParaRPr>
          </a:p>
          <a:p>
            <a:endParaRPr lang="en-US" sz="1400" dirty="0">
              <a:latin typeface="PT Serif" panose="020A0603040505020204" pitchFamily="18" charset="77"/>
            </a:endParaRPr>
          </a:p>
          <a:p>
            <a:endParaRPr lang="en-US" sz="1400" dirty="0">
              <a:latin typeface="PT Serif" panose="020A0603040505020204" pitchFamily="18" charset="77"/>
            </a:endParaRPr>
          </a:p>
          <a:p>
            <a:endParaRPr lang="en-US" sz="1400" dirty="0">
              <a:latin typeface="PT Serif" panose="020A0603040505020204" pitchFamily="18" charset="77"/>
            </a:endParaRPr>
          </a:p>
          <a:p>
            <a:pPr marL="0" marR="0" lvl="0" indent="0" algn="l" defTabSz="914400" rtl="0" eaLnBrk="0" fontAlgn="base" latinLnBrk="0" hangingPunct="0">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Montserrat" pitchFamily="2" charset="77"/>
              </a:rPr>
              <a:t>Dr. Rahul Bagla</a:t>
            </a:r>
            <a:br>
              <a:rPr kumimoji="0" lang="en-US" altLang="en-US" sz="1400" b="0" i="0" u="none" strike="noStrike" cap="none" normalizeH="0" baseline="0" dirty="0">
                <a:ln>
                  <a:noFill/>
                </a:ln>
                <a:solidFill>
                  <a:schemeClr val="bg1"/>
                </a:solidFill>
                <a:effectLst/>
                <a:latin typeface="Montserrat" pitchFamily="2" charset="77"/>
              </a:rPr>
            </a:br>
            <a:r>
              <a:rPr kumimoji="0" lang="en-US" altLang="en-US" sz="1400" b="0" i="0" u="none" strike="noStrike" cap="none" normalizeH="0" baseline="0" dirty="0">
                <a:ln>
                  <a:noFill/>
                </a:ln>
                <a:solidFill>
                  <a:schemeClr val="bg1"/>
                </a:solidFill>
                <a:effectLst/>
                <a:latin typeface="Montserrat" pitchFamily="2" charset="77"/>
              </a:rPr>
              <a:t>MBBS (MAMC, Delhi) MS ENT (UCMS, Delhi)</a:t>
            </a:r>
            <a:br>
              <a:rPr kumimoji="0" lang="en-US" altLang="en-US" sz="1400" b="0" i="0" u="none" strike="noStrike" cap="none" normalizeH="0" baseline="0" dirty="0">
                <a:ln>
                  <a:noFill/>
                </a:ln>
                <a:solidFill>
                  <a:schemeClr val="bg1"/>
                </a:solidFill>
                <a:effectLst/>
                <a:latin typeface="Montserrat" pitchFamily="2" charset="77"/>
              </a:rPr>
            </a:br>
            <a:r>
              <a:rPr kumimoji="0" lang="en-US" altLang="en-US" sz="1400" b="0" i="0" u="none" strike="noStrike" cap="none" normalizeH="0" baseline="0" dirty="0">
                <a:ln>
                  <a:noFill/>
                </a:ln>
                <a:solidFill>
                  <a:schemeClr val="bg1"/>
                </a:solidFill>
                <a:effectLst/>
                <a:latin typeface="Montserrat" pitchFamily="2" charset="77"/>
              </a:rPr>
              <a:t>Fellow Rhinoplasty &amp; Facial Plastic Surgery.</a:t>
            </a:r>
            <a:br>
              <a:rPr kumimoji="0" lang="en-US" altLang="en-US" sz="1400" b="0" i="0" u="none" strike="noStrike" cap="none" normalizeH="0" baseline="0" dirty="0">
                <a:ln>
                  <a:noFill/>
                </a:ln>
                <a:solidFill>
                  <a:schemeClr val="bg1"/>
                </a:solidFill>
                <a:effectLst/>
                <a:latin typeface="Montserrat" pitchFamily="2" charset="77"/>
              </a:rPr>
            </a:br>
            <a:r>
              <a:rPr kumimoji="0" lang="en-US" altLang="en-US" sz="1400" b="0" i="0" u="none" strike="noStrike" cap="none" normalizeH="0" baseline="0" dirty="0">
                <a:ln>
                  <a:noFill/>
                </a:ln>
                <a:solidFill>
                  <a:schemeClr val="bg1"/>
                </a:solidFill>
                <a:effectLst/>
                <a:latin typeface="Montserrat" pitchFamily="2" charset="77"/>
              </a:rPr>
              <a:t>Renowned Teaching Faculty</a:t>
            </a:r>
            <a:br>
              <a:rPr kumimoji="0" lang="en-US" altLang="en-US" sz="1400" b="0" i="0" u="none" strike="noStrike" cap="none" normalizeH="0" baseline="0" dirty="0">
                <a:ln>
                  <a:noFill/>
                </a:ln>
                <a:solidFill>
                  <a:schemeClr val="bg1"/>
                </a:solidFill>
                <a:effectLst/>
                <a:latin typeface="Montserrat" pitchFamily="2" charset="77"/>
              </a:rPr>
            </a:br>
            <a:r>
              <a:rPr kumimoji="0" lang="en-US" altLang="en-US" sz="1400" b="0" i="0" u="none" strike="noStrike" cap="none" normalizeH="0" baseline="0" dirty="0">
                <a:ln>
                  <a:noFill/>
                </a:ln>
                <a:solidFill>
                  <a:schemeClr val="bg1"/>
                </a:solidFill>
                <a:effectLst/>
                <a:latin typeface="Montserrat" pitchFamily="2" charset="77"/>
              </a:rPr>
              <a:t>Mail: msrahulbagla@gmail.com</a:t>
            </a:r>
            <a:br>
              <a:rPr kumimoji="0" lang="en-US" altLang="en-US" sz="1400" b="0" i="0" u="none" strike="noStrike" cap="none" normalizeH="0" baseline="0" dirty="0">
                <a:ln>
                  <a:noFill/>
                </a:ln>
                <a:solidFill>
                  <a:schemeClr val="bg1"/>
                </a:solidFill>
                <a:effectLst/>
                <a:latin typeface="Montserrat" pitchFamily="2" charset="77"/>
              </a:rPr>
            </a:br>
            <a:r>
              <a:rPr kumimoji="0" lang="en-US" altLang="en-US" sz="1400" b="0" i="0" u="none" strike="noStrike" cap="none" normalizeH="0" baseline="0" dirty="0">
                <a:ln>
                  <a:noFill/>
                </a:ln>
                <a:solidFill>
                  <a:schemeClr val="bg1"/>
                </a:solidFill>
                <a:effectLst/>
                <a:latin typeface="Montserrat" pitchFamily="2" charset="77"/>
              </a:rPr>
              <a:t>India</a:t>
            </a:r>
            <a:endParaRPr kumimoji="0" lang="en-US" altLang="en-US" sz="1400" b="0" i="0" u="none" strike="noStrike" cap="none" normalizeH="0" baseline="0" dirty="0">
              <a:ln>
                <a:noFill/>
              </a:ln>
              <a:solidFill>
                <a:schemeClr val="bg1"/>
              </a:solidFill>
              <a:effectLst/>
            </a:endParaRPr>
          </a:p>
          <a:p>
            <a:endParaRPr lang="en-US" sz="1400" dirty="0">
              <a:latin typeface="PT Serif" panose="020A0603040505020204" pitchFamily="18" charset="77"/>
            </a:endParaRPr>
          </a:p>
        </p:txBody>
      </p:sp>
      <p:pic>
        <p:nvPicPr>
          <p:cNvPr id="7" name="Picture 2" descr="Dr. Rahul Bagla ENT Textbook">
            <a:extLst>
              <a:ext uri="{FF2B5EF4-FFF2-40B4-BE49-F238E27FC236}">
                <a16:creationId xmlns:a16="http://schemas.microsoft.com/office/drawing/2014/main" id="{53E895D8-D4ED-BD47-D216-551E91FBF7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037" y="3647160"/>
            <a:ext cx="1056434" cy="117513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C0DDA7F1-C78C-B852-236A-B6087632A623}"/>
              </a:ext>
            </a:extLst>
          </p:cNvPr>
          <p:cNvSpPr>
            <a:spLocks noGrp="1"/>
          </p:cNvSpPr>
          <p:nvPr>
            <p:ph type="ctrTitle"/>
          </p:nvPr>
        </p:nvSpPr>
        <p:spPr>
          <a:xfrm>
            <a:off x="1286926" y="1415702"/>
            <a:ext cx="9618148" cy="1175133"/>
          </a:xfrm>
        </p:spPr>
        <p:txBody>
          <a:bodyPr/>
          <a:lstStyle/>
          <a:p>
            <a:r>
              <a:rPr lang="en-US" dirty="0">
                <a:latin typeface="PT Serif" panose="020A0603040505020204" pitchFamily="18" charset="77"/>
              </a:rPr>
              <a:t>Dr Rahul Bagla ENT Textbook</a:t>
            </a:r>
          </a:p>
        </p:txBody>
      </p:sp>
    </p:spTree>
    <p:extLst>
      <p:ext uri="{BB962C8B-B14F-4D97-AF65-F5344CB8AC3E}">
        <p14:creationId xmlns:p14="http://schemas.microsoft.com/office/powerpoint/2010/main" val="1216766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AE1AB-5D93-9302-56A2-AE4FE32B5D39}"/>
              </a:ext>
            </a:extLst>
          </p:cNvPr>
          <p:cNvSpPr>
            <a:spLocks noGrp="1"/>
          </p:cNvSpPr>
          <p:nvPr>
            <p:ph type="title"/>
          </p:nvPr>
        </p:nvSpPr>
        <p:spPr/>
        <p:txBody>
          <a:bodyPr>
            <a:normAutofit/>
          </a:bodyPr>
          <a:lstStyle/>
          <a:p>
            <a:pPr algn="just"/>
            <a:r>
              <a:rPr lang="en-US" sz="3200" dirty="0"/>
              <a:t>Predisposing factors</a:t>
            </a:r>
          </a:p>
        </p:txBody>
      </p:sp>
      <p:sp>
        <p:nvSpPr>
          <p:cNvPr id="3" name="Text Placeholder 2">
            <a:extLst>
              <a:ext uri="{FF2B5EF4-FFF2-40B4-BE49-F238E27FC236}">
                <a16:creationId xmlns:a16="http://schemas.microsoft.com/office/drawing/2014/main" id="{4D633871-599A-40D6-DB11-064806D6494D}"/>
              </a:ext>
            </a:extLst>
          </p:cNvPr>
          <p:cNvSpPr>
            <a:spLocks noGrp="1"/>
          </p:cNvSpPr>
          <p:nvPr>
            <p:ph type="body" idx="1"/>
          </p:nvPr>
        </p:nvSpPr>
        <p:spPr>
          <a:xfrm>
            <a:off x="954088" y="2603500"/>
            <a:ext cx="8560546" cy="4254500"/>
          </a:xfrm>
        </p:spPr>
        <p:txBody>
          <a:bodyPr>
            <a:normAutofit/>
          </a:bodyPr>
          <a:lstStyle/>
          <a:p>
            <a:pPr algn="just">
              <a:lnSpc>
                <a:spcPct val="150000"/>
              </a:lnSpc>
            </a:pPr>
            <a:r>
              <a:rPr lang="en-US" sz="2000" dirty="0"/>
              <a:t>Recurrent colds, adenoiditis, tonsillitis, or sinusitis.
Nasal allergies, cleft palate, or palatal palsy.
Bottle-feeding in supine position, swimming, or barotrauma.
Low immunity, poor nutrition, or socioeconomic factors like overcrowding.
Familial tendency and maternal blood group A as risk factors.</a:t>
            </a:r>
          </a:p>
        </p:txBody>
      </p:sp>
      <p:pic>
        <p:nvPicPr>
          <p:cNvPr id="5" name="Picture 4">
            <a:extLst>
              <a:ext uri="{FF2B5EF4-FFF2-40B4-BE49-F238E27FC236}">
                <a16:creationId xmlns:a16="http://schemas.microsoft.com/office/drawing/2014/main" id="{3CDF575E-01F0-9BDB-E2FB-3E5960B80671}"/>
              </a:ext>
            </a:extLst>
          </p:cNvPr>
          <p:cNvPicPr>
            <a:picLocks noChangeAspect="1"/>
          </p:cNvPicPr>
          <p:nvPr/>
        </p:nvPicPr>
        <p:blipFill>
          <a:blip r:embed="rId2"/>
          <a:stretch>
            <a:fillRect/>
          </a:stretch>
        </p:blipFill>
        <p:spPr>
          <a:xfrm>
            <a:off x="8944084" y="3159235"/>
            <a:ext cx="3111500" cy="2641600"/>
          </a:xfrm>
          <a:prstGeom prst="rect">
            <a:avLst/>
          </a:prstGeom>
        </p:spPr>
      </p:pic>
    </p:spTree>
    <p:extLst>
      <p:ext uri="{BB962C8B-B14F-4D97-AF65-F5344CB8AC3E}">
        <p14:creationId xmlns:p14="http://schemas.microsoft.com/office/powerpoint/2010/main" val="2100202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C7093-4C3C-F6A1-06A9-CBDDA8DE8733}"/>
              </a:ext>
            </a:extLst>
          </p:cNvPr>
          <p:cNvSpPr>
            <a:spLocks noGrp="1"/>
          </p:cNvSpPr>
          <p:nvPr>
            <p:ph type="title"/>
          </p:nvPr>
        </p:nvSpPr>
        <p:spPr/>
        <p:txBody>
          <a:bodyPr>
            <a:normAutofit/>
          </a:bodyPr>
          <a:lstStyle/>
          <a:p>
            <a:pPr algn="just"/>
            <a:r>
              <a:rPr lang="en-US" sz="3200" dirty="0"/>
              <a:t>Stage 1: Eustachian tube occlusion </a:t>
            </a:r>
          </a:p>
        </p:txBody>
      </p:sp>
      <p:sp>
        <p:nvSpPr>
          <p:cNvPr id="3" name="Text Placeholder 2">
            <a:extLst>
              <a:ext uri="{FF2B5EF4-FFF2-40B4-BE49-F238E27FC236}">
                <a16:creationId xmlns:a16="http://schemas.microsoft.com/office/drawing/2014/main" id="{3D1C85CD-B05E-21AD-ADE8-9278A920DFED}"/>
              </a:ext>
            </a:extLst>
          </p:cNvPr>
          <p:cNvSpPr>
            <a:spLocks noGrp="1"/>
          </p:cNvSpPr>
          <p:nvPr>
            <p:ph type="body" idx="1"/>
          </p:nvPr>
        </p:nvSpPr>
        <p:spPr>
          <a:xfrm>
            <a:off x="1154954" y="2603500"/>
            <a:ext cx="9887294" cy="3416300"/>
          </a:xfrm>
        </p:spPr>
        <p:txBody>
          <a:bodyPr>
            <a:normAutofit fontScale="85000" lnSpcReduction="10000"/>
          </a:bodyPr>
          <a:lstStyle/>
          <a:p>
            <a:pPr algn="just">
              <a:lnSpc>
                <a:spcPct val="150000"/>
              </a:lnSpc>
            </a:pPr>
            <a:r>
              <a:rPr lang="en-US" sz="2400" dirty="0"/>
              <a:t>Viral infection causes edema and hyperemia, blocking the eustachian tube.
Negative middle ear pressure leads to tympanic membrane retraction and effusion.
Symptoms: Mild hearing loss, ear fullness, mild earache, no fever.
Signs: Retracted tympanic membrane, conductive hearing loss on tuning fork tests.</a:t>
            </a:r>
          </a:p>
        </p:txBody>
      </p:sp>
    </p:spTree>
    <p:extLst>
      <p:ext uri="{BB962C8B-B14F-4D97-AF65-F5344CB8AC3E}">
        <p14:creationId xmlns:p14="http://schemas.microsoft.com/office/powerpoint/2010/main" val="1778057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A8B06-AB53-D039-AC85-2457820FF702}"/>
              </a:ext>
            </a:extLst>
          </p:cNvPr>
          <p:cNvSpPr>
            <a:spLocks noGrp="1"/>
          </p:cNvSpPr>
          <p:nvPr>
            <p:ph type="title"/>
          </p:nvPr>
        </p:nvSpPr>
        <p:spPr/>
        <p:txBody>
          <a:bodyPr>
            <a:normAutofit/>
          </a:bodyPr>
          <a:lstStyle/>
          <a:p>
            <a:pPr algn="just"/>
            <a:r>
              <a:rPr lang="en-US" sz="3200" dirty="0"/>
              <a:t>Stage 2: Pre-suppuration</a:t>
            </a:r>
          </a:p>
        </p:txBody>
      </p:sp>
      <p:sp>
        <p:nvSpPr>
          <p:cNvPr id="3" name="Text Placeholder 2">
            <a:extLst>
              <a:ext uri="{FF2B5EF4-FFF2-40B4-BE49-F238E27FC236}">
                <a16:creationId xmlns:a16="http://schemas.microsoft.com/office/drawing/2014/main" id="{D57A4F34-F952-3000-011D-01FC15364F2D}"/>
              </a:ext>
            </a:extLst>
          </p:cNvPr>
          <p:cNvSpPr>
            <a:spLocks noGrp="1"/>
          </p:cNvSpPr>
          <p:nvPr>
            <p:ph type="body" idx="1"/>
          </p:nvPr>
        </p:nvSpPr>
        <p:spPr>
          <a:xfrm>
            <a:off x="1154954" y="2603500"/>
            <a:ext cx="10014616" cy="3416300"/>
          </a:xfrm>
        </p:spPr>
        <p:txBody>
          <a:bodyPr>
            <a:normAutofit fontScale="85000" lnSpcReduction="10000"/>
          </a:bodyPr>
          <a:lstStyle/>
          <a:p>
            <a:pPr algn="just">
              <a:lnSpc>
                <a:spcPct val="150000"/>
              </a:lnSpc>
            </a:pPr>
            <a:r>
              <a:rPr lang="en-US" sz="2400" dirty="0"/>
              <a:t>Persistent eustachian tube blockage increases negative pressure and inflammatory exudate.
Bacterial/viral invasion occurs without pus formation.
Symptoms: Severe throbbing earache, high fever, hearing loss, tinnitus.
Signs: Red, bulging tympanic membrane with “cart wheel appearance,” conductive hearing loss.</a:t>
            </a:r>
          </a:p>
        </p:txBody>
      </p:sp>
    </p:spTree>
    <p:extLst>
      <p:ext uri="{BB962C8B-B14F-4D97-AF65-F5344CB8AC3E}">
        <p14:creationId xmlns:p14="http://schemas.microsoft.com/office/powerpoint/2010/main" val="2524852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5B346-231F-FF0A-BB0A-00980B695E8C}"/>
              </a:ext>
            </a:extLst>
          </p:cNvPr>
          <p:cNvSpPr>
            <a:spLocks noGrp="1"/>
          </p:cNvSpPr>
          <p:nvPr>
            <p:ph type="title"/>
          </p:nvPr>
        </p:nvSpPr>
        <p:spPr/>
        <p:txBody>
          <a:bodyPr>
            <a:normAutofit/>
          </a:bodyPr>
          <a:lstStyle/>
          <a:p>
            <a:pPr algn="just"/>
            <a:r>
              <a:rPr lang="en-US" sz="3200" dirty="0"/>
              <a:t>Stage 3: Suppuration</a:t>
            </a:r>
          </a:p>
        </p:txBody>
      </p:sp>
      <p:sp>
        <p:nvSpPr>
          <p:cNvPr id="3" name="Text Placeholder 2">
            <a:extLst>
              <a:ext uri="{FF2B5EF4-FFF2-40B4-BE49-F238E27FC236}">
                <a16:creationId xmlns:a16="http://schemas.microsoft.com/office/drawing/2014/main" id="{C3F3BC01-EB68-8AE8-D70B-3E5B3B00964C}"/>
              </a:ext>
            </a:extLst>
          </p:cNvPr>
          <p:cNvSpPr>
            <a:spLocks noGrp="1"/>
          </p:cNvSpPr>
          <p:nvPr>
            <p:ph type="body" idx="1"/>
          </p:nvPr>
        </p:nvSpPr>
        <p:spPr>
          <a:xfrm>
            <a:off x="1154954" y="2603500"/>
            <a:ext cx="10026190" cy="3416300"/>
          </a:xfrm>
        </p:spPr>
        <p:txBody>
          <a:bodyPr>
            <a:normAutofit fontScale="85000" lnSpcReduction="10000"/>
          </a:bodyPr>
          <a:lstStyle/>
          <a:p>
            <a:pPr algn="just">
              <a:lnSpc>
                <a:spcPct val="150000"/>
              </a:lnSpc>
            </a:pPr>
            <a:r>
              <a:rPr lang="en-US" sz="2400" dirty="0"/>
              <a:t>Bacterial growth leads to pus in the middle ear and mastoid air cells.
Tympanic membrane bulges to the point of rupture, sometimes with a nipple-like protrusion.
Symptoms: Excruciating ear pain, high fever (102–103°F), vomiting, convulsions.
Signs: Red, bulging tympanic membrane, mastoid tenderness, cloudy mastoid X-ray.</a:t>
            </a:r>
          </a:p>
        </p:txBody>
      </p:sp>
    </p:spTree>
    <p:extLst>
      <p:ext uri="{BB962C8B-B14F-4D97-AF65-F5344CB8AC3E}">
        <p14:creationId xmlns:p14="http://schemas.microsoft.com/office/powerpoint/2010/main" val="1217000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11402-7702-FBE9-7BBF-9149E624F4E2}"/>
              </a:ext>
            </a:extLst>
          </p:cNvPr>
          <p:cNvSpPr>
            <a:spLocks noGrp="1"/>
          </p:cNvSpPr>
          <p:nvPr>
            <p:ph type="title"/>
          </p:nvPr>
        </p:nvSpPr>
        <p:spPr/>
        <p:txBody>
          <a:bodyPr>
            <a:normAutofit/>
          </a:bodyPr>
          <a:lstStyle/>
          <a:p>
            <a:pPr algn="just"/>
            <a:r>
              <a:rPr lang="en-US" sz="3200" dirty="0"/>
              <a:t>Stage 4: Resolution</a:t>
            </a:r>
          </a:p>
        </p:txBody>
      </p:sp>
      <p:sp>
        <p:nvSpPr>
          <p:cNvPr id="3" name="Text Placeholder 2">
            <a:extLst>
              <a:ext uri="{FF2B5EF4-FFF2-40B4-BE49-F238E27FC236}">
                <a16:creationId xmlns:a16="http://schemas.microsoft.com/office/drawing/2014/main" id="{D90DE8A8-9AA6-DEF5-CA6A-34849B5B9694}"/>
              </a:ext>
            </a:extLst>
          </p:cNvPr>
          <p:cNvSpPr>
            <a:spLocks noGrp="1"/>
          </p:cNvSpPr>
          <p:nvPr>
            <p:ph type="body" idx="1"/>
          </p:nvPr>
        </p:nvSpPr>
        <p:spPr>
          <a:xfrm>
            <a:off x="1154954" y="2603500"/>
            <a:ext cx="10327132" cy="3416300"/>
          </a:xfrm>
        </p:spPr>
        <p:txBody>
          <a:bodyPr>
            <a:normAutofit fontScale="92500" lnSpcReduction="10000"/>
          </a:bodyPr>
          <a:lstStyle/>
          <a:p>
            <a:pPr algn="just">
              <a:lnSpc>
                <a:spcPct val="150000"/>
              </a:lnSpc>
            </a:pPr>
            <a:r>
              <a:rPr lang="en-US" sz="2400" dirty="0"/>
              <a:t>Tympanic membrane ruptures, releasing pus and relieving symptoms.
Resolution can occur without rupture if treated early or if infection is mild.
Symptoms: Reduced earache, lower fever, improved well-being.
Signs: Serosanguinous or mucopurulent discharge, small perforation in pars </a:t>
            </a:r>
            <a:r>
              <a:rPr lang="en-US" sz="2400" dirty="0" err="1"/>
              <a:t>tensa</a:t>
            </a:r>
            <a:r>
              <a:rPr lang="en-US" sz="2400" dirty="0"/>
              <a:t>, subsiding hyperemia.</a:t>
            </a:r>
          </a:p>
        </p:txBody>
      </p:sp>
    </p:spTree>
    <p:extLst>
      <p:ext uri="{BB962C8B-B14F-4D97-AF65-F5344CB8AC3E}">
        <p14:creationId xmlns:p14="http://schemas.microsoft.com/office/powerpoint/2010/main" val="2679721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11402-7702-FBE9-7BBF-9149E624F4E2}"/>
              </a:ext>
            </a:extLst>
          </p:cNvPr>
          <p:cNvSpPr>
            <a:spLocks noGrp="1"/>
          </p:cNvSpPr>
          <p:nvPr>
            <p:ph type="title"/>
          </p:nvPr>
        </p:nvSpPr>
        <p:spPr/>
        <p:txBody>
          <a:bodyPr>
            <a:normAutofit/>
          </a:bodyPr>
          <a:lstStyle/>
          <a:p>
            <a:pPr algn="just"/>
            <a:r>
              <a:rPr lang="en-US" sz="3200" dirty="0"/>
              <a:t>Pictures of Tympanic Membrane</a:t>
            </a:r>
          </a:p>
        </p:txBody>
      </p:sp>
      <p:pic>
        <p:nvPicPr>
          <p:cNvPr id="7" name="Picture 6">
            <a:extLst>
              <a:ext uri="{FF2B5EF4-FFF2-40B4-BE49-F238E27FC236}">
                <a16:creationId xmlns:a16="http://schemas.microsoft.com/office/drawing/2014/main" id="{C3CB4A7C-D414-674D-70FB-4BAEF09B4C70}"/>
              </a:ext>
            </a:extLst>
          </p:cNvPr>
          <p:cNvPicPr>
            <a:picLocks noChangeAspect="1"/>
          </p:cNvPicPr>
          <p:nvPr/>
        </p:nvPicPr>
        <p:blipFill>
          <a:blip r:embed="rId2"/>
          <a:stretch>
            <a:fillRect/>
          </a:stretch>
        </p:blipFill>
        <p:spPr>
          <a:xfrm>
            <a:off x="4237037" y="2527300"/>
            <a:ext cx="3717925" cy="3717925"/>
          </a:xfrm>
          <a:prstGeom prst="rect">
            <a:avLst/>
          </a:prstGeom>
        </p:spPr>
      </p:pic>
    </p:spTree>
    <p:extLst>
      <p:ext uri="{BB962C8B-B14F-4D97-AF65-F5344CB8AC3E}">
        <p14:creationId xmlns:p14="http://schemas.microsoft.com/office/powerpoint/2010/main" val="880003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68098-5668-067A-1E2F-DD2EB7EF9FE0}"/>
              </a:ext>
            </a:extLst>
          </p:cNvPr>
          <p:cNvSpPr>
            <a:spLocks noGrp="1"/>
          </p:cNvSpPr>
          <p:nvPr>
            <p:ph type="title"/>
          </p:nvPr>
        </p:nvSpPr>
        <p:spPr/>
        <p:txBody>
          <a:bodyPr>
            <a:normAutofit/>
          </a:bodyPr>
          <a:lstStyle/>
          <a:p>
            <a:pPr algn="just"/>
            <a:r>
              <a:rPr lang="en-US" sz="3200" dirty="0"/>
              <a:t>Stage 5: Complications</a:t>
            </a:r>
          </a:p>
        </p:txBody>
      </p:sp>
      <p:sp>
        <p:nvSpPr>
          <p:cNvPr id="3" name="Text Placeholder 2">
            <a:extLst>
              <a:ext uri="{FF2B5EF4-FFF2-40B4-BE49-F238E27FC236}">
                <a16:creationId xmlns:a16="http://schemas.microsoft.com/office/drawing/2014/main" id="{6C682D1F-F17E-5623-D7D6-3D7617CE8049}"/>
              </a:ext>
            </a:extLst>
          </p:cNvPr>
          <p:cNvSpPr>
            <a:spLocks noGrp="1"/>
          </p:cNvSpPr>
          <p:nvPr>
            <p:ph type="body" idx="1"/>
          </p:nvPr>
        </p:nvSpPr>
        <p:spPr>
          <a:xfrm>
            <a:off x="1154954" y="2603500"/>
            <a:ext cx="10130362" cy="3416300"/>
          </a:xfrm>
        </p:spPr>
        <p:txBody>
          <a:bodyPr>
            <a:normAutofit/>
          </a:bodyPr>
          <a:lstStyle/>
          <a:p>
            <a:pPr algn="just">
              <a:lnSpc>
                <a:spcPct val="150000"/>
              </a:lnSpc>
            </a:pPr>
            <a:r>
              <a:rPr lang="en-US" sz="2400" dirty="0"/>
              <a:t>If untreated, infection may spread beyond the middle ear, typically in the second week.
Complications include acute mastoiditis, subperiosteal abscess, facial paralysis, meningitis, or brain abscess.
High bacterial virulence or low patient resistance increases risk.</a:t>
            </a:r>
          </a:p>
        </p:txBody>
      </p:sp>
    </p:spTree>
    <p:extLst>
      <p:ext uri="{BB962C8B-B14F-4D97-AF65-F5344CB8AC3E}">
        <p14:creationId xmlns:p14="http://schemas.microsoft.com/office/powerpoint/2010/main" val="2130265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F02F8-F046-5DE7-429F-9F7401A9F1C6}"/>
              </a:ext>
            </a:extLst>
          </p:cNvPr>
          <p:cNvSpPr>
            <a:spLocks noGrp="1"/>
          </p:cNvSpPr>
          <p:nvPr>
            <p:ph type="title"/>
          </p:nvPr>
        </p:nvSpPr>
        <p:spPr/>
        <p:txBody>
          <a:bodyPr>
            <a:normAutofit/>
          </a:bodyPr>
          <a:lstStyle/>
          <a:p>
            <a:pPr algn="just"/>
            <a:r>
              <a:rPr lang="en-US" sz="3200" dirty="0"/>
              <a:t>Treatment</a:t>
            </a:r>
          </a:p>
        </p:txBody>
      </p:sp>
      <p:sp>
        <p:nvSpPr>
          <p:cNvPr id="3" name="Text Placeholder 2">
            <a:extLst>
              <a:ext uri="{FF2B5EF4-FFF2-40B4-BE49-F238E27FC236}">
                <a16:creationId xmlns:a16="http://schemas.microsoft.com/office/drawing/2014/main" id="{9464DE2A-9ABF-7683-8938-08E4D8A0C28D}"/>
              </a:ext>
            </a:extLst>
          </p:cNvPr>
          <p:cNvSpPr>
            <a:spLocks noGrp="1"/>
          </p:cNvSpPr>
          <p:nvPr>
            <p:ph type="body" idx="1"/>
          </p:nvPr>
        </p:nvSpPr>
        <p:spPr>
          <a:xfrm>
            <a:off x="1154954" y="2603500"/>
            <a:ext cx="9829421" cy="3416300"/>
          </a:xfrm>
        </p:spPr>
        <p:txBody>
          <a:bodyPr>
            <a:normAutofit fontScale="85000" lnSpcReduction="10000"/>
          </a:bodyPr>
          <a:lstStyle/>
          <a:p>
            <a:pPr algn="just">
              <a:lnSpc>
                <a:spcPct val="150000"/>
              </a:lnSpc>
            </a:pPr>
            <a:r>
              <a:rPr lang="en-US" sz="2400" dirty="0"/>
              <a:t>Antibiotics for 10 days until tympanic membrane and hearing normalize.
Options:
  Amoxicillin (40 mg/kg/day, first-line).
  Cefaclor, Co-trimoxazole, or Erythromycin for penicillin-allergic patients.
  Amoxicillin-clavulanate or Cefixime for resistant strains.
Inadequate therapy risks secretory otitis media or hearing loss.</a:t>
            </a:r>
          </a:p>
        </p:txBody>
      </p:sp>
    </p:spTree>
    <p:extLst>
      <p:ext uri="{BB962C8B-B14F-4D97-AF65-F5344CB8AC3E}">
        <p14:creationId xmlns:p14="http://schemas.microsoft.com/office/powerpoint/2010/main" val="1069657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F122-C94C-2614-2B65-6F8EB9960767}"/>
              </a:ext>
            </a:extLst>
          </p:cNvPr>
          <p:cNvSpPr>
            <a:spLocks noGrp="1"/>
          </p:cNvSpPr>
          <p:nvPr>
            <p:ph type="title"/>
          </p:nvPr>
        </p:nvSpPr>
        <p:spPr/>
        <p:txBody>
          <a:bodyPr>
            <a:normAutofit/>
          </a:bodyPr>
          <a:lstStyle/>
          <a:p>
            <a:pPr algn="just"/>
            <a:r>
              <a:rPr lang="en-US" sz="3200"/>
              <a:t>Clearing the Eustachian Tube</a:t>
            </a:r>
          </a:p>
        </p:txBody>
      </p:sp>
      <p:sp>
        <p:nvSpPr>
          <p:cNvPr id="3" name="Text Placeholder 2">
            <a:extLst>
              <a:ext uri="{FF2B5EF4-FFF2-40B4-BE49-F238E27FC236}">
                <a16:creationId xmlns:a16="http://schemas.microsoft.com/office/drawing/2014/main" id="{3755C100-7F00-CFC7-EDE9-95706D62BBA9}"/>
              </a:ext>
            </a:extLst>
          </p:cNvPr>
          <p:cNvSpPr>
            <a:spLocks noGrp="1"/>
          </p:cNvSpPr>
          <p:nvPr>
            <p:ph type="body" idx="1"/>
          </p:nvPr>
        </p:nvSpPr>
        <p:spPr>
          <a:xfrm>
            <a:off x="1154954" y="2603500"/>
            <a:ext cx="10246109" cy="3416300"/>
          </a:xfrm>
        </p:spPr>
        <p:txBody>
          <a:bodyPr>
            <a:normAutofit lnSpcReduction="10000"/>
          </a:bodyPr>
          <a:lstStyle/>
          <a:p>
            <a:pPr algn="just">
              <a:lnSpc>
                <a:spcPct val="150000"/>
              </a:lnSpc>
            </a:pPr>
            <a:r>
              <a:rPr lang="en-US" sz="2400" dirty="0"/>
              <a:t>Nasal drops (e.g., Ephedrine, Oxymetazoline) reduce eustachian tube edema.
Oral Pseudoephedrine (30 mg twice daily) or antihistamine combinations (e.g., </a:t>
            </a:r>
            <a:r>
              <a:rPr lang="en-US" sz="2400" dirty="0" err="1"/>
              <a:t>Triominic</a:t>
            </a:r>
            <a:r>
              <a:rPr lang="en-US" sz="2400" dirty="0"/>
              <a:t>) promote ventilation.
Decongestants are critical for children, where nasal drops are challenging to administer.</a:t>
            </a:r>
          </a:p>
        </p:txBody>
      </p:sp>
    </p:spTree>
    <p:extLst>
      <p:ext uri="{BB962C8B-B14F-4D97-AF65-F5344CB8AC3E}">
        <p14:creationId xmlns:p14="http://schemas.microsoft.com/office/powerpoint/2010/main" val="480129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DABD-7277-F8FC-F898-69981D24078F}"/>
              </a:ext>
            </a:extLst>
          </p:cNvPr>
          <p:cNvSpPr>
            <a:spLocks noGrp="1"/>
          </p:cNvSpPr>
          <p:nvPr>
            <p:ph type="title"/>
          </p:nvPr>
        </p:nvSpPr>
        <p:spPr/>
        <p:txBody>
          <a:bodyPr>
            <a:normAutofit/>
          </a:bodyPr>
          <a:lstStyle/>
          <a:p>
            <a:pPr algn="just"/>
            <a:r>
              <a:rPr lang="en-US" sz="3200"/>
              <a:t>Supportive Care for ASOM</a:t>
            </a:r>
          </a:p>
        </p:txBody>
      </p:sp>
      <p:sp>
        <p:nvSpPr>
          <p:cNvPr id="3" name="Text Placeholder 2">
            <a:extLst>
              <a:ext uri="{FF2B5EF4-FFF2-40B4-BE49-F238E27FC236}">
                <a16:creationId xmlns:a16="http://schemas.microsoft.com/office/drawing/2014/main" id="{BE05FCFE-A18F-DE5F-364C-1797D05165AD}"/>
              </a:ext>
            </a:extLst>
          </p:cNvPr>
          <p:cNvSpPr>
            <a:spLocks noGrp="1"/>
          </p:cNvSpPr>
          <p:nvPr>
            <p:ph type="body" idx="1"/>
          </p:nvPr>
        </p:nvSpPr>
        <p:spPr>
          <a:xfrm>
            <a:off x="1154954" y="2603500"/>
            <a:ext cx="10060914" cy="3416300"/>
          </a:xfrm>
        </p:spPr>
        <p:txBody>
          <a:bodyPr>
            <a:normAutofit/>
          </a:bodyPr>
          <a:lstStyle/>
          <a:p>
            <a:pPr algn="just">
              <a:lnSpc>
                <a:spcPct val="150000"/>
              </a:lnSpc>
            </a:pPr>
            <a:r>
              <a:rPr lang="en-US" sz="2400" dirty="0"/>
              <a:t>Analgesics/Antipyretics: Paracetamol for pain and fever relief.
Ear Toilet: Clean discharge to prevent secondary infections.
Dry Local Heat: Reduces ear pain.
These measures improve comfort and support recovery alongside antibiotics.</a:t>
            </a:r>
          </a:p>
        </p:txBody>
      </p:sp>
    </p:spTree>
    <p:extLst>
      <p:ext uri="{BB962C8B-B14F-4D97-AF65-F5344CB8AC3E}">
        <p14:creationId xmlns:p14="http://schemas.microsoft.com/office/powerpoint/2010/main" val="2993272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5C9FE-6F09-7B36-B16C-01B8662D1AF3}"/>
              </a:ext>
            </a:extLst>
          </p:cNvPr>
          <p:cNvSpPr>
            <a:spLocks noGrp="1"/>
          </p:cNvSpPr>
          <p:nvPr>
            <p:ph type="ctrTitle"/>
          </p:nvPr>
        </p:nvSpPr>
        <p:spPr>
          <a:xfrm>
            <a:off x="1154954" y="3184169"/>
            <a:ext cx="10564079" cy="1175133"/>
          </a:xfrm>
        </p:spPr>
        <p:txBody>
          <a:bodyPr/>
          <a:lstStyle/>
          <a:p>
            <a:r>
              <a:rPr lang="en-US" sz="4800" dirty="0"/>
              <a:t>Acute Suppurative Otitis Media</a:t>
            </a:r>
            <a:endParaRPr lang="en-US" sz="4800" dirty="0">
              <a:latin typeface="PT Serif" panose="020A0603040505020204" pitchFamily="18" charset="77"/>
            </a:endParaRPr>
          </a:p>
        </p:txBody>
      </p:sp>
      <p:sp>
        <p:nvSpPr>
          <p:cNvPr id="9" name="Subtitle 8">
            <a:extLst>
              <a:ext uri="{FF2B5EF4-FFF2-40B4-BE49-F238E27FC236}">
                <a16:creationId xmlns:a16="http://schemas.microsoft.com/office/drawing/2014/main" id="{AD47F44D-90E9-551C-DD8B-914426BB5E8D}"/>
              </a:ext>
            </a:extLst>
          </p:cNvPr>
          <p:cNvSpPr>
            <a:spLocks noGrp="1"/>
          </p:cNvSpPr>
          <p:nvPr>
            <p:ph type="subTitle" idx="1"/>
          </p:nvPr>
        </p:nvSpPr>
        <p:spPr/>
        <p:txBody>
          <a:bodyPr/>
          <a:lstStyle/>
          <a:p>
            <a:r>
              <a:rPr lang="en-US" dirty="0"/>
              <a:t>Author</a:t>
            </a:r>
          </a:p>
          <a:p>
            <a:r>
              <a:rPr lang="en-US" dirty="0"/>
              <a:t>Dr Rahul Bagla</a:t>
            </a:r>
          </a:p>
        </p:txBody>
      </p:sp>
    </p:spTree>
    <p:extLst>
      <p:ext uri="{BB962C8B-B14F-4D97-AF65-F5344CB8AC3E}">
        <p14:creationId xmlns:p14="http://schemas.microsoft.com/office/powerpoint/2010/main" val="3655510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6F4D7-C185-7C75-F858-86FCA8C5FB21}"/>
              </a:ext>
            </a:extLst>
          </p:cNvPr>
          <p:cNvSpPr>
            <a:spLocks noGrp="1"/>
          </p:cNvSpPr>
          <p:nvPr>
            <p:ph type="title"/>
          </p:nvPr>
        </p:nvSpPr>
        <p:spPr/>
        <p:txBody>
          <a:bodyPr>
            <a:normAutofit/>
          </a:bodyPr>
          <a:lstStyle/>
          <a:p>
            <a:pPr algn="just"/>
            <a:r>
              <a:rPr lang="en-US" sz="3200"/>
              <a:t>Surgical Intervention: Myringotomy</a:t>
            </a:r>
          </a:p>
        </p:txBody>
      </p:sp>
      <p:sp>
        <p:nvSpPr>
          <p:cNvPr id="3" name="Text Placeholder 2">
            <a:extLst>
              <a:ext uri="{FF2B5EF4-FFF2-40B4-BE49-F238E27FC236}">
                <a16:creationId xmlns:a16="http://schemas.microsoft.com/office/drawing/2014/main" id="{5B5FE6D7-91D6-F160-ED4E-485355198BC8}"/>
              </a:ext>
            </a:extLst>
          </p:cNvPr>
          <p:cNvSpPr>
            <a:spLocks noGrp="1"/>
          </p:cNvSpPr>
          <p:nvPr>
            <p:ph type="body" idx="1"/>
          </p:nvPr>
        </p:nvSpPr>
        <p:spPr>
          <a:xfrm>
            <a:off x="1154954" y="2603500"/>
            <a:ext cx="9759973" cy="3416300"/>
          </a:xfrm>
        </p:spPr>
        <p:txBody>
          <a:bodyPr>
            <a:normAutofit fontScale="77500" lnSpcReduction="20000"/>
          </a:bodyPr>
          <a:lstStyle/>
          <a:p>
            <a:pPr algn="just">
              <a:lnSpc>
                <a:spcPct val="150000"/>
              </a:lnSpc>
            </a:pPr>
            <a:r>
              <a:rPr lang="en-US" sz="2400" dirty="0"/>
              <a:t>Myringotomy involves incising the tympanic membrane to drain pus or fluid.
Indications:
Bulging drum with severe pain.
Persistent conductive hearing loss despite antibiotics.
Effusion lasting beyond 12 weeks.
Prevents complications and restores hearing.</a:t>
            </a:r>
          </a:p>
        </p:txBody>
      </p:sp>
    </p:spTree>
    <p:extLst>
      <p:ext uri="{BB962C8B-B14F-4D97-AF65-F5344CB8AC3E}">
        <p14:creationId xmlns:p14="http://schemas.microsoft.com/office/powerpoint/2010/main" val="1536970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6F4D7-C185-7C75-F858-86FCA8C5FB21}"/>
              </a:ext>
            </a:extLst>
          </p:cNvPr>
          <p:cNvSpPr>
            <a:spLocks noGrp="1"/>
          </p:cNvSpPr>
          <p:nvPr>
            <p:ph type="title"/>
          </p:nvPr>
        </p:nvSpPr>
        <p:spPr/>
        <p:txBody>
          <a:bodyPr>
            <a:normAutofit/>
          </a:bodyPr>
          <a:lstStyle/>
          <a:p>
            <a:pPr algn="just"/>
            <a:r>
              <a:rPr lang="en-US" sz="3200" dirty="0"/>
              <a:t>Flowchart of Treatment</a:t>
            </a:r>
          </a:p>
        </p:txBody>
      </p:sp>
      <p:pic>
        <p:nvPicPr>
          <p:cNvPr id="7" name="Picture 6">
            <a:extLst>
              <a:ext uri="{FF2B5EF4-FFF2-40B4-BE49-F238E27FC236}">
                <a16:creationId xmlns:a16="http://schemas.microsoft.com/office/drawing/2014/main" id="{B6EC4711-5DE1-CBF6-3855-36252DBE854B}"/>
              </a:ext>
            </a:extLst>
          </p:cNvPr>
          <p:cNvPicPr>
            <a:picLocks noChangeAspect="1"/>
          </p:cNvPicPr>
          <p:nvPr/>
        </p:nvPicPr>
        <p:blipFill>
          <a:blip r:embed="rId2"/>
          <a:stretch>
            <a:fillRect/>
          </a:stretch>
        </p:blipFill>
        <p:spPr>
          <a:xfrm>
            <a:off x="3759200" y="2406650"/>
            <a:ext cx="4673600" cy="4216400"/>
          </a:xfrm>
          <a:prstGeom prst="rect">
            <a:avLst/>
          </a:prstGeom>
        </p:spPr>
      </p:pic>
    </p:spTree>
    <p:extLst>
      <p:ext uri="{BB962C8B-B14F-4D97-AF65-F5344CB8AC3E}">
        <p14:creationId xmlns:p14="http://schemas.microsoft.com/office/powerpoint/2010/main" val="241027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3CA1A-2BE7-6DC5-5E22-E4B721ABCF48}"/>
              </a:ext>
            </a:extLst>
          </p:cNvPr>
          <p:cNvSpPr>
            <a:spLocks noGrp="1"/>
          </p:cNvSpPr>
          <p:nvPr>
            <p:ph type="title"/>
          </p:nvPr>
        </p:nvSpPr>
        <p:spPr/>
        <p:txBody>
          <a:bodyPr>
            <a:normAutofit/>
          </a:bodyPr>
          <a:lstStyle/>
          <a:p>
            <a:pPr algn="just"/>
            <a:r>
              <a:rPr lang="en-US" sz="3200"/>
              <a:t>Preventing and Managing ASOM</a:t>
            </a:r>
          </a:p>
        </p:txBody>
      </p:sp>
      <p:sp>
        <p:nvSpPr>
          <p:cNvPr id="3" name="Text Placeholder 2">
            <a:extLst>
              <a:ext uri="{FF2B5EF4-FFF2-40B4-BE49-F238E27FC236}">
                <a16:creationId xmlns:a16="http://schemas.microsoft.com/office/drawing/2014/main" id="{47C32466-C72D-B8F7-6A47-8A256B5A39E9}"/>
              </a:ext>
            </a:extLst>
          </p:cNvPr>
          <p:cNvSpPr>
            <a:spLocks noGrp="1"/>
          </p:cNvSpPr>
          <p:nvPr>
            <p:ph type="body" idx="1"/>
          </p:nvPr>
        </p:nvSpPr>
        <p:spPr>
          <a:xfrm>
            <a:off x="1154954" y="2603500"/>
            <a:ext cx="9979892" cy="3416300"/>
          </a:xfrm>
        </p:spPr>
        <p:txBody>
          <a:bodyPr>
            <a:normAutofit fontScale="92500" lnSpcReduction="10000"/>
          </a:bodyPr>
          <a:lstStyle/>
          <a:p>
            <a:pPr algn="just">
              <a:lnSpc>
                <a:spcPct val="150000"/>
              </a:lnSpc>
            </a:pPr>
            <a:r>
              <a:rPr lang="en-US" sz="2400" dirty="0"/>
              <a:t>ASOM is common in children, driven by eustachian tube anatomy and infections.
Early antibiotic treatment and decongestants prevent complications.
Myringotomy is effective for severe cases.
Awareness of symptoms and risk factors ensures timely care for healthy ears.</a:t>
            </a:r>
          </a:p>
        </p:txBody>
      </p:sp>
    </p:spTree>
    <p:extLst>
      <p:ext uri="{BB962C8B-B14F-4D97-AF65-F5344CB8AC3E}">
        <p14:creationId xmlns:p14="http://schemas.microsoft.com/office/powerpoint/2010/main" val="4044161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7921039-917C-2197-BDBB-0AE66D9E2D85}"/>
              </a:ext>
            </a:extLst>
          </p:cNvPr>
          <p:cNvPicPr>
            <a:picLocks noGrp="1" noChangeAspect="1"/>
          </p:cNvPicPr>
          <p:nvPr>
            <p:ph idx="1"/>
          </p:nvPr>
        </p:nvPicPr>
        <p:blipFill>
          <a:blip r:embed="rId2"/>
          <a:stretch>
            <a:fillRect/>
          </a:stretch>
        </p:blipFill>
        <p:spPr>
          <a:xfrm>
            <a:off x="202775" y="471895"/>
            <a:ext cx="11631873" cy="5914209"/>
          </a:xfrm>
        </p:spPr>
      </p:pic>
    </p:spTree>
    <p:extLst>
      <p:ext uri="{BB962C8B-B14F-4D97-AF65-F5344CB8AC3E}">
        <p14:creationId xmlns:p14="http://schemas.microsoft.com/office/powerpoint/2010/main" val="3297614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5153A-9127-8EBD-F494-28FFD3B2E8E2}"/>
              </a:ext>
            </a:extLst>
          </p:cNvPr>
          <p:cNvSpPr>
            <a:spLocks noGrp="1"/>
          </p:cNvSpPr>
          <p:nvPr>
            <p:ph type="title"/>
          </p:nvPr>
        </p:nvSpPr>
        <p:spPr>
          <a:xfrm>
            <a:off x="771918" y="1036730"/>
            <a:ext cx="10490508" cy="706964"/>
          </a:xfrm>
        </p:spPr>
        <p:txBody>
          <a:bodyPr>
            <a:normAutofit fontScale="90000"/>
          </a:bodyPr>
          <a:lstStyle/>
          <a:p>
            <a:pPr algn="just"/>
            <a:r>
              <a:rPr lang="en-US" sz="3200" dirty="0"/>
              <a:t>Acute Suppurative Otitis Media: A Common Ear Infection</a:t>
            </a:r>
          </a:p>
        </p:txBody>
      </p:sp>
      <p:sp>
        <p:nvSpPr>
          <p:cNvPr id="3" name="Text Placeholder 2">
            <a:extLst>
              <a:ext uri="{FF2B5EF4-FFF2-40B4-BE49-F238E27FC236}">
                <a16:creationId xmlns:a16="http://schemas.microsoft.com/office/drawing/2014/main" id="{0F08D509-507D-D287-4094-4F4D4C53D7AB}"/>
              </a:ext>
            </a:extLst>
          </p:cNvPr>
          <p:cNvSpPr>
            <a:spLocks noGrp="1"/>
          </p:cNvSpPr>
          <p:nvPr>
            <p:ph type="body" idx="1"/>
          </p:nvPr>
        </p:nvSpPr>
        <p:spPr>
          <a:xfrm>
            <a:off x="929573" y="2523577"/>
            <a:ext cx="10332853" cy="1810845"/>
          </a:xfrm>
        </p:spPr>
        <p:txBody>
          <a:bodyPr>
            <a:normAutofit/>
          </a:bodyPr>
          <a:lstStyle/>
          <a:p>
            <a:pPr algn="just">
              <a:lnSpc>
                <a:spcPct val="150000"/>
              </a:lnSpc>
            </a:pPr>
            <a:r>
              <a:rPr lang="en-US" sz="2000" dirty="0"/>
              <a:t>ASOM is a rapid-onset bacterial infection of the middle ear cleft.
Most common in children aged 6–24 months due to eustachian tube anatomy.</a:t>
            </a:r>
          </a:p>
        </p:txBody>
      </p:sp>
      <p:pic>
        <p:nvPicPr>
          <p:cNvPr id="5" name="Picture 4">
            <a:extLst>
              <a:ext uri="{FF2B5EF4-FFF2-40B4-BE49-F238E27FC236}">
                <a16:creationId xmlns:a16="http://schemas.microsoft.com/office/drawing/2014/main" id="{CCDBD52F-C515-7996-43DD-6B906306E353}"/>
              </a:ext>
            </a:extLst>
          </p:cNvPr>
          <p:cNvPicPr>
            <a:picLocks noChangeAspect="1"/>
          </p:cNvPicPr>
          <p:nvPr/>
        </p:nvPicPr>
        <p:blipFill>
          <a:blip r:embed="rId2"/>
          <a:stretch>
            <a:fillRect/>
          </a:stretch>
        </p:blipFill>
        <p:spPr>
          <a:xfrm>
            <a:off x="3817378" y="3997581"/>
            <a:ext cx="4557244" cy="2575833"/>
          </a:xfrm>
          <a:prstGeom prst="rect">
            <a:avLst/>
          </a:prstGeom>
        </p:spPr>
      </p:pic>
    </p:spTree>
    <p:extLst>
      <p:ext uri="{BB962C8B-B14F-4D97-AF65-F5344CB8AC3E}">
        <p14:creationId xmlns:p14="http://schemas.microsoft.com/office/powerpoint/2010/main" val="1777629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74DDC-06E9-73C3-2D64-B71061F59B37}"/>
              </a:ext>
            </a:extLst>
          </p:cNvPr>
          <p:cNvSpPr>
            <a:spLocks noGrp="1"/>
          </p:cNvSpPr>
          <p:nvPr>
            <p:ph type="title"/>
          </p:nvPr>
        </p:nvSpPr>
        <p:spPr/>
        <p:txBody>
          <a:bodyPr>
            <a:normAutofit/>
          </a:bodyPr>
          <a:lstStyle/>
          <a:p>
            <a:pPr algn="just"/>
            <a:r>
              <a:rPr lang="en-US" sz="3200"/>
              <a:t>Defining Acute Suppurative Otitis Media</a:t>
            </a:r>
          </a:p>
        </p:txBody>
      </p:sp>
      <p:sp>
        <p:nvSpPr>
          <p:cNvPr id="3" name="Text Placeholder 2">
            <a:extLst>
              <a:ext uri="{FF2B5EF4-FFF2-40B4-BE49-F238E27FC236}">
                <a16:creationId xmlns:a16="http://schemas.microsoft.com/office/drawing/2014/main" id="{933A16A5-B53C-3603-0CB8-CAE74F312325}"/>
              </a:ext>
            </a:extLst>
          </p:cNvPr>
          <p:cNvSpPr>
            <a:spLocks noGrp="1"/>
          </p:cNvSpPr>
          <p:nvPr>
            <p:ph type="body" idx="1"/>
          </p:nvPr>
        </p:nvSpPr>
        <p:spPr>
          <a:xfrm>
            <a:off x="1154954" y="2603500"/>
            <a:ext cx="10084064" cy="3416300"/>
          </a:xfrm>
        </p:spPr>
        <p:txBody>
          <a:bodyPr>
            <a:normAutofit/>
          </a:bodyPr>
          <a:lstStyle/>
          <a:p>
            <a:pPr algn="just">
              <a:lnSpc>
                <a:spcPct val="150000"/>
              </a:lnSpc>
            </a:pPr>
            <a:r>
              <a:rPr lang="en-US" sz="2000" dirty="0"/>
              <a:t>ASOM is an acute (lasting &lt;3 weeks) pyogenic inflammation of the middle ear cleft, including the eustachian tube, attic, and mastoid air cells.
Primarily affects children due to shorter, wider, more horizontal eustachian tubes.
Often develops behind an intact tympanic membrane but can involve perforations or ventilation tubes.</a:t>
            </a:r>
          </a:p>
        </p:txBody>
      </p:sp>
    </p:spTree>
    <p:extLst>
      <p:ext uri="{BB962C8B-B14F-4D97-AF65-F5344CB8AC3E}">
        <p14:creationId xmlns:p14="http://schemas.microsoft.com/office/powerpoint/2010/main" val="3358005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10A6-56E1-5B69-BC49-C452EDBF7E7F}"/>
              </a:ext>
            </a:extLst>
          </p:cNvPr>
          <p:cNvSpPr>
            <a:spLocks noGrp="1"/>
          </p:cNvSpPr>
          <p:nvPr>
            <p:ph type="title"/>
          </p:nvPr>
        </p:nvSpPr>
        <p:spPr/>
        <p:txBody>
          <a:bodyPr>
            <a:normAutofit/>
          </a:bodyPr>
          <a:lstStyle/>
          <a:p>
            <a:pPr algn="just"/>
            <a:r>
              <a:rPr lang="en-US" sz="3200"/>
              <a:t>Link to Mastoiditis</a:t>
            </a:r>
          </a:p>
        </p:txBody>
      </p:sp>
      <p:sp>
        <p:nvSpPr>
          <p:cNvPr id="3" name="Text Placeholder 2">
            <a:extLst>
              <a:ext uri="{FF2B5EF4-FFF2-40B4-BE49-F238E27FC236}">
                <a16:creationId xmlns:a16="http://schemas.microsoft.com/office/drawing/2014/main" id="{8EDDD103-6219-2CC3-682D-BF973AD751D8}"/>
              </a:ext>
            </a:extLst>
          </p:cNvPr>
          <p:cNvSpPr>
            <a:spLocks noGrp="1"/>
          </p:cNvSpPr>
          <p:nvPr>
            <p:ph type="body" idx="1"/>
          </p:nvPr>
        </p:nvSpPr>
        <p:spPr>
          <a:xfrm>
            <a:off x="1154954" y="2603500"/>
            <a:ext cx="9956742" cy="3416300"/>
          </a:xfrm>
        </p:spPr>
        <p:txBody>
          <a:bodyPr>
            <a:normAutofit fontScale="85000" lnSpcReduction="10000"/>
          </a:bodyPr>
          <a:lstStyle/>
          <a:p>
            <a:pPr algn="just">
              <a:lnSpc>
                <a:spcPct val="150000"/>
              </a:lnSpc>
            </a:pPr>
            <a:r>
              <a:rPr lang="en-US" sz="2400" dirty="0"/>
              <a:t>ASOM almost always involves mastoiditis due to the continuity between the middle ear and mastoid air cells.
Acute mastoiditis differs by forming abscesses within or around the mastoid.
Early treatment of ASOM can prevent progression to severe mastoid complications.
Visuals: Image comparing healthy vs. infected mastoid air cells.</a:t>
            </a:r>
          </a:p>
        </p:txBody>
      </p:sp>
    </p:spTree>
    <p:extLst>
      <p:ext uri="{BB962C8B-B14F-4D97-AF65-F5344CB8AC3E}">
        <p14:creationId xmlns:p14="http://schemas.microsoft.com/office/powerpoint/2010/main" val="2200890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BE84D-B673-4D43-03D6-DF523A8F7E45}"/>
              </a:ext>
            </a:extLst>
          </p:cNvPr>
          <p:cNvSpPr>
            <a:spLocks noGrp="1"/>
          </p:cNvSpPr>
          <p:nvPr>
            <p:ph type="title"/>
          </p:nvPr>
        </p:nvSpPr>
        <p:spPr/>
        <p:txBody>
          <a:bodyPr>
            <a:normAutofit/>
          </a:bodyPr>
          <a:lstStyle/>
          <a:p>
            <a:pPr algn="just"/>
            <a:r>
              <a:rPr lang="en-US" sz="3200"/>
              <a:t>What Triggers ASOM?</a:t>
            </a:r>
          </a:p>
        </p:txBody>
      </p:sp>
      <p:sp>
        <p:nvSpPr>
          <p:cNvPr id="3" name="Text Placeholder 2">
            <a:extLst>
              <a:ext uri="{FF2B5EF4-FFF2-40B4-BE49-F238E27FC236}">
                <a16:creationId xmlns:a16="http://schemas.microsoft.com/office/drawing/2014/main" id="{CA20C954-A91A-82BF-A0FC-A96607538DC8}"/>
              </a:ext>
            </a:extLst>
          </p:cNvPr>
          <p:cNvSpPr>
            <a:spLocks noGrp="1"/>
          </p:cNvSpPr>
          <p:nvPr>
            <p:ph type="body" idx="1"/>
          </p:nvPr>
        </p:nvSpPr>
        <p:spPr>
          <a:xfrm>
            <a:off x="1154954" y="2603500"/>
            <a:ext cx="10130362" cy="3416300"/>
          </a:xfrm>
        </p:spPr>
        <p:txBody>
          <a:bodyPr>
            <a:normAutofit fontScale="85000" lnSpcReduction="10000"/>
          </a:bodyPr>
          <a:lstStyle/>
          <a:p>
            <a:pPr algn="just">
              <a:lnSpc>
                <a:spcPct val="150000"/>
              </a:lnSpc>
            </a:pPr>
            <a:r>
              <a:rPr lang="en-US" sz="2400" dirty="0"/>
              <a:t>Mostly infective, often following a viral upper respiratory infection.
Can also stem from autoimmune, neoplastic, traumatic, or metabolic disorders.
Viral infections weaken defenses, allowing bacteria to invade the middle ear.
Superinfections by fungi occur in immunocompromised individuals.
Visuals: Illustration of infection spreading to the ear.</a:t>
            </a:r>
          </a:p>
        </p:txBody>
      </p:sp>
    </p:spTree>
    <p:extLst>
      <p:ext uri="{BB962C8B-B14F-4D97-AF65-F5344CB8AC3E}">
        <p14:creationId xmlns:p14="http://schemas.microsoft.com/office/powerpoint/2010/main" val="1316465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9C33A-902F-0571-58EC-6DE0E9759175}"/>
              </a:ext>
            </a:extLst>
          </p:cNvPr>
          <p:cNvSpPr>
            <a:spLocks noGrp="1"/>
          </p:cNvSpPr>
          <p:nvPr>
            <p:ph type="title"/>
          </p:nvPr>
        </p:nvSpPr>
        <p:spPr/>
        <p:txBody>
          <a:bodyPr>
            <a:normAutofit/>
          </a:bodyPr>
          <a:lstStyle/>
          <a:p>
            <a:pPr algn="just"/>
            <a:r>
              <a:rPr lang="en-US" sz="3200" dirty="0"/>
              <a:t>Viral and Bacterial Causes</a:t>
            </a:r>
          </a:p>
        </p:txBody>
      </p:sp>
      <p:sp>
        <p:nvSpPr>
          <p:cNvPr id="3" name="Text Placeholder 2">
            <a:extLst>
              <a:ext uri="{FF2B5EF4-FFF2-40B4-BE49-F238E27FC236}">
                <a16:creationId xmlns:a16="http://schemas.microsoft.com/office/drawing/2014/main" id="{3BF55DFE-DB56-E72D-C0DF-568F5648C7D0}"/>
              </a:ext>
            </a:extLst>
          </p:cNvPr>
          <p:cNvSpPr>
            <a:spLocks noGrp="1"/>
          </p:cNvSpPr>
          <p:nvPr>
            <p:ph type="body" idx="1"/>
          </p:nvPr>
        </p:nvSpPr>
        <p:spPr>
          <a:xfrm>
            <a:off x="1154955" y="2603500"/>
            <a:ext cx="7053624" cy="4254500"/>
          </a:xfrm>
        </p:spPr>
        <p:txBody>
          <a:bodyPr>
            <a:normAutofit fontScale="92500"/>
          </a:bodyPr>
          <a:lstStyle/>
          <a:p>
            <a:pPr algn="just">
              <a:lnSpc>
                <a:spcPct val="150000"/>
              </a:lnSpc>
            </a:pPr>
            <a:r>
              <a:rPr lang="en-US" sz="2400" dirty="0"/>
              <a:t>Viruses: Respiratory syncytial virus, rhinovirus; less commonly coronavirus, influenza A, adenovirus.
Bacteria in Children: S. pneumoniae (30%), H. influenzae (20%), M. catarrhalis (12%).
Bacteria in Adults: S. pyogenes (13%), S. aureus (5%), P. aeruginosa.
18–20% of cases show no microbial growth.</a:t>
            </a:r>
          </a:p>
        </p:txBody>
      </p:sp>
      <p:pic>
        <p:nvPicPr>
          <p:cNvPr id="5" name="Picture 4">
            <a:extLst>
              <a:ext uri="{FF2B5EF4-FFF2-40B4-BE49-F238E27FC236}">
                <a16:creationId xmlns:a16="http://schemas.microsoft.com/office/drawing/2014/main" id="{FBF9079F-4BBD-78FF-B166-B3F026182204}"/>
              </a:ext>
            </a:extLst>
          </p:cNvPr>
          <p:cNvPicPr>
            <a:picLocks noChangeAspect="1"/>
          </p:cNvPicPr>
          <p:nvPr/>
        </p:nvPicPr>
        <p:blipFill>
          <a:blip r:embed="rId2"/>
          <a:stretch>
            <a:fillRect/>
          </a:stretch>
        </p:blipFill>
        <p:spPr>
          <a:xfrm>
            <a:off x="8292662" y="3270250"/>
            <a:ext cx="3899338" cy="2437086"/>
          </a:xfrm>
          <a:prstGeom prst="rect">
            <a:avLst/>
          </a:prstGeom>
        </p:spPr>
      </p:pic>
    </p:spTree>
    <p:extLst>
      <p:ext uri="{BB962C8B-B14F-4D97-AF65-F5344CB8AC3E}">
        <p14:creationId xmlns:p14="http://schemas.microsoft.com/office/powerpoint/2010/main" val="2488459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D07F7-BC04-AB55-AAAB-CD2C56260C97}"/>
              </a:ext>
            </a:extLst>
          </p:cNvPr>
          <p:cNvSpPr>
            <a:spLocks noGrp="1"/>
          </p:cNvSpPr>
          <p:nvPr>
            <p:ph type="title"/>
          </p:nvPr>
        </p:nvSpPr>
        <p:spPr/>
        <p:txBody>
          <a:bodyPr>
            <a:normAutofit/>
          </a:bodyPr>
          <a:lstStyle/>
          <a:p>
            <a:pPr algn="just"/>
            <a:r>
              <a:rPr lang="en-US" sz="3200"/>
              <a:t>Rare and Fungal Causes</a:t>
            </a:r>
          </a:p>
        </p:txBody>
      </p:sp>
      <p:sp>
        <p:nvSpPr>
          <p:cNvPr id="3" name="Text Placeholder 2">
            <a:extLst>
              <a:ext uri="{FF2B5EF4-FFF2-40B4-BE49-F238E27FC236}">
                <a16:creationId xmlns:a16="http://schemas.microsoft.com/office/drawing/2014/main" id="{DD07A123-8536-06CB-B745-34A922A7EB6F}"/>
              </a:ext>
            </a:extLst>
          </p:cNvPr>
          <p:cNvSpPr>
            <a:spLocks noGrp="1"/>
          </p:cNvSpPr>
          <p:nvPr>
            <p:ph type="body" idx="1"/>
          </p:nvPr>
        </p:nvSpPr>
        <p:spPr>
          <a:xfrm>
            <a:off x="1154954" y="2603500"/>
            <a:ext cx="10234535" cy="3416300"/>
          </a:xfrm>
        </p:spPr>
        <p:txBody>
          <a:bodyPr>
            <a:normAutofit fontScale="85000" lnSpcReduction="10000"/>
          </a:bodyPr>
          <a:lstStyle/>
          <a:p>
            <a:pPr algn="just">
              <a:lnSpc>
                <a:spcPct val="150000"/>
              </a:lnSpc>
            </a:pPr>
            <a:r>
              <a:rPr lang="en-US" sz="2400" dirty="0"/>
              <a:t>Uncommon Bacteria: Gram-negative bacilli (e.g., Bacillus proteus, coli) from skin after trauma.
Fungi: Aspergillus and Candida species, often as superinfections in immunocompromised patients.
Fungal infections typically follow an initial viral process, complicating treatment.
Visuals: Microscope image of fungal spores.</a:t>
            </a:r>
          </a:p>
        </p:txBody>
      </p:sp>
    </p:spTree>
    <p:extLst>
      <p:ext uri="{BB962C8B-B14F-4D97-AF65-F5344CB8AC3E}">
        <p14:creationId xmlns:p14="http://schemas.microsoft.com/office/powerpoint/2010/main" val="46542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4BC9A-17C1-0D9E-9E75-9C0B81615096}"/>
              </a:ext>
            </a:extLst>
          </p:cNvPr>
          <p:cNvSpPr>
            <a:spLocks noGrp="1"/>
          </p:cNvSpPr>
          <p:nvPr>
            <p:ph type="title"/>
          </p:nvPr>
        </p:nvSpPr>
        <p:spPr/>
        <p:txBody>
          <a:bodyPr>
            <a:normAutofit/>
          </a:bodyPr>
          <a:lstStyle/>
          <a:p>
            <a:pPr algn="just"/>
            <a:r>
              <a:rPr lang="en-US" sz="3200"/>
              <a:t>How Infection Reaches the Ear</a:t>
            </a:r>
          </a:p>
        </p:txBody>
      </p:sp>
      <p:sp>
        <p:nvSpPr>
          <p:cNvPr id="3" name="Text Placeholder 2">
            <a:extLst>
              <a:ext uri="{FF2B5EF4-FFF2-40B4-BE49-F238E27FC236}">
                <a16:creationId xmlns:a16="http://schemas.microsoft.com/office/drawing/2014/main" id="{AF69E65D-2AC0-EA6B-93E5-25C30AD4A13C}"/>
              </a:ext>
            </a:extLst>
          </p:cNvPr>
          <p:cNvSpPr>
            <a:spLocks noGrp="1"/>
          </p:cNvSpPr>
          <p:nvPr>
            <p:ph type="body" idx="1"/>
          </p:nvPr>
        </p:nvSpPr>
        <p:spPr>
          <a:xfrm>
            <a:off x="725215" y="2603500"/>
            <a:ext cx="7378262" cy="4091590"/>
          </a:xfrm>
        </p:spPr>
        <p:txBody>
          <a:bodyPr>
            <a:normAutofit fontScale="92500" lnSpcReduction="10000"/>
          </a:bodyPr>
          <a:lstStyle/>
          <a:p>
            <a:pPr algn="just">
              <a:lnSpc>
                <a:spcPct val="150000"/>
              </a:lnSpc>
            </a:pPr>
            <a:r>
              <a:rPr lang="en-US" sz="2400" dirty="0"/>
              <a:t>Eustachian Tube: Most common route; bacteria travel via the tube’s lumen or lymphatics, aided by negative middle ear pressure.
External Ear: Through ventilation tubes or tympanic membrane perforations, often linked to water exposure.
Blood-Borne: Rare, inferred from viral presence in blood and middle ear.</a:t>
            </a:r>
          </a:p>
        </p:txBody>
      </p:sp>
      <p:pic>
        <p:nvPicPr>
          <p:cNvPr id="5" name="Picture 4">
            <a:extLst>
              <a:ext uri="{FF2B5EF4-FFF2-40B4-BE49-F238E27FC236}">
                <a16:creationId xmlns:a16="http://schemas.microsoft.com/office/drawing/2014/main" id="{1F594F20-8E85-97F5-ECC2-62FC2DBFFAA7}"/>
              </a:ext>
            </a:extLst>
          </p:cNvPr>
          <p:cNvPicPr>
            <a:picLocks noChangeAspect="1"/>
          </p:cNvPicPr>
          <p:nvPr/>
        </p:nvPicPr>
        <p:blipFill>
          <a:blip r:embed="rId2"/>
          <a:stretch>
            <a:fillRect/>
          </a:stretch>
        </p:blipFill>
        <p:spPr>
          <a:xfrm>
            <a:off x="8282153" y="3117050"/>
            <a:ext cx="3792746" cy="2957929"/>
          </a:xfrm>
          <a:prstGeom prst="rect">
            <a:avLst/>
          </a:prstGeom>
        </p:spPr>
      </p:pic>
    </p:spTree>
    <p:extLst>
      <p:ext uri="{BB962C8B-B14F-4D97-AF65-F5344CB8AC3E}">
        <p14:creationId xmlns:p14="http://schemas.microsoft.com/office/powerpoint/2010/main" val="10645890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{D0D7F316-1A98-9D44-A4F5-3B0457F9A37D}tf10001076</Template>
  <TotalTime>30</TotalTime>
  <Words>1098</Words>
  <Application>Microsoft Macintosh PowerPoint</Application>
  <PresentationFormat>Widescreen</PresentationFormat>
  <Paragraphs>53</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Century Gothic</vt:lpstr>
      <vt:lpstr>Montserrat</vt:lpstr>
      <vt:lpstr>PT Serif</vt:lpstr>
      <vt:lpstr>Wingdings 3</vt:lpstr>
      <vt:lpstr>Ion Boardroom</vt:lpstr>
      <vt:lpstr>Dr Rahul Bagla ENT Textbook</vt:lpstr>
      <vt:lpstr>Acute Suppurative Otitis Media</vt:lpstr>
      <vt:lpstr>Acute Suppurative Otitis Media: A Common Ear Infection</vt:lpstr>
      <vt:lpstr>Defining Acute Suppurative Otitis Media</vt:lpstr>
      <vt:lpstr>Link to Mastoiditis</vt:lpstr>
      <vt:lpstr>What Triggers ASOM?</vt:lpstr>
      <vt:lpstr>Viral and Bacterial Causes</vt:lpstr>
      <vt:lpstr>Rare and Fungal Causes</vt:lpstr>
      <vt:lpstr>How Infection Reaches the Ear</vt:lpstr>
      <vt:lpstr>Predisposing factors</vt:lpstr>
      <vt:lpstr>Stage 1: Eustachian tube occlusion </vt:lpstr>
      <vt:lpstr>Stage 2: Pre-suppuration</vt:lpstr>
      <vt:lpstr>Stage 3: Suppuration</vt:lpstr>
      <vt:lpstr>Stage 4: Resolution</vt:lpstr>
      <vt:lpstr>Pictures of Tympanic Membrane</vt:lpstr>
      <vt:lpstr>Stage 5: Complications</vt:lpstr>
      <vt:lpstr>Treatment</vt:lpstr>
      <vt:lpstr>Clearing the Eustachian Tube</vt:lpstr>
      <vt:lpstr>Supportive Care for ASOM</vt:lpstr>
      <vt:lpstr>Surgical Intervention: Myringotomy</vt:lpstr>
      <vt:lpstr>Flowchart of Treatment</vt:lpstr>
      <vt:lpstr>Preventing and Managing ASOM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Rahul Bagla ENT Textbook</dc:title>
  <dc:creator>Rahul Bagla</dc:creator>
  <cp:lastModifiedBy>Rahul Bagla</cp:lastModifiedBy>
  <cp:revision>1</cp:revision>
  <dcterms:created xsi:type="dcterms:W3CDTF">2025-05-18T15:44:21Z</dcterms:created>
  <dcterms:modified xsi:type="dcterms:W3CDTF">2025-05-18T16:15:18Z</dcterms:modified>
</cp:coreProperties>
</file>