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sldIdLst>
    <p:sldId id="303" r:id="rId2"/>
    <p:sldId id="304" r:id="rId3"/>
    <p:sldId id="256" r:id="rId4"/>
    <p:sldId id="257" r:id="rId5"/>
    <p:sldId id="258" r:id="rId6"/>
    <p:sldId id="305" r:id="rId7"/>
    <p:sldId id="259" r:id="rId8"/>
    <p:sldId id="260" r:id="rId9"/>
    <p:sldId id="261" r:id="rId10"/>
    <p:sldId id="262" r:id="rId11"/>
    <p:sldId id="263" r:id="rId12"/>
    <p:sldId id="264" r:id="rId13"/>
    <p:sldId id="265" r:id="rId14"/>
    <p:sldId id="306" r:id="rId15"/>
    <p:sldId id="266" r:id="rId16"/>
    <p:sldId id="267" r:id="rId17"/>
    <p:sldId id="268" r:id="rId18"/>
    <p:sldId id="269" r:id="rId19"/>
    <p:sldId id="270"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121" d="100"/>
          <a:sy n="121"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08114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C65D10-1630-A54E-8C4A-186538D70E1A}"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239902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143377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28319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137834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C65D10-1630-A54E-8C4A-186538D70E1A}" type="datetimeFigureOut">
              <a:rPr lang="en-US" smtClean="0"/>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2679803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9C65D10-1630-A54E-8C4A-186538D70E1A}" type="datetimeFigureOut">
              <a:rPr lang="en-US" smtClean="0"/>
              <a:t>5/18/25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276266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534494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285898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35D1-4446-B5F2-ACF3-FC05DC9E6F2B}"/>
              </a:ext>
            </a:extLst>
          </p:cNvPr>
          <p:cNvSpPr>
            <a:spLocks noGrp="1"/>
          </p:cNvSpPr>
          <p:nvPr>
            <p:ph type="title"/>
          </p:nvPr>
        </p:nvSpPr>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31DE53-9CAA-AC8C-DA8B-24F132C9F905}"/>
              </a:ext>
            </a:extLst>
          </p:cNvPr>
          <p:cNvSpPr>
            <a:spLocks noGrp="1"/>
          </p:cNvSpPr>
          <p:nvPr>
            <p:ph type="body"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44B516-94B3-DB71-D9CE-80017AC319C3}"/>
              </a:ext>
            </a:extLst>
          </p:cNvPr>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a:extLst>
              <a:ext uri="{FF2B5EF4-FFF2-40B4-BE49-F238E27FC236}">
                <a16:creationId xmlns:a16="http://schemas.microsoft.com/office/drawing/2014/main" id="{8F0DFC7A-F72B-A796-70F6-E75511B78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25055-5999-10F0-4518-B136674E0B65}"/>
              </a:ext>
            </a:extLst>
          </p:cNvPr>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18420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9284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C65D10-1630-A54E-8C4A-186538D70E1A}"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0816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9C65D10-1630-A54E-8C4A-186538D70E1A}"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91126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C65D10-1630-A54E-8C4A-186538D70E1A}" type="datetimeFigureOut">
              <a:rPr lang="en-US" smtClean="0"/>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288826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9C65D10-1630-A54E-8C4A-186538D70E1A}" type="datetimeFigureOut">
              <a:rPr lang="en-US" smtClean="0"/>
              <a:t>5/18/25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165601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65D10-1630-A54E-8C4A-186538D70E1A}" type="datetimeFigureOut">
              <a:rPr lang="en-US" smtClean="0"/>
              <a:t>5/18/25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394000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C65D10-1630-A54E-8C4A-186538D70E1A}"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24255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C65D10-1630-A54E-8C4A-186538D70E1A}"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72B96E4-31A8-AC49-93EF-0BAB0442D0DF}" type="slidenum">
              <a:rPr lang="en-US" smtClean="0"/>
              <a:t>‹#›</a:t>
            </a:fld>
            <a:endParaRPr lang="en-US"/>
          </a:p>
        </p:txBody>
      </p:sp>
    </p:spTree>
    <p:extLst>
      <p:ext uri="{BB962C8B-B14F-4D97-AF65-F5344CB8AC3E}">
        <p14:creationId xmlns:p14="http://schemas.microsoft.com/office/powerpoint/2010/main" val="409179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9C65D10-1630-A54E-8C4A-186538D70E1A}" type="datetimeFigureOut">
              <a:rPr lang="en-US" smtClean="0"/>
              <a:t>5/18/25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72B96E4-31A8-AC49-93EF-0BAB0442D0DF}" type="slidenum">
              <a:rPr lang="en-US" smtClean="0"/>
              <a:t>‹#›</a:t>
            </a:fld>
            <a:endParaRPr lang="en-US"/>
          </a:p>
        </p:txBody>
      </p:sp>
    </p:spTree>
    <p:extLst>
      <p:ext uri="{BB962C8B-B14F-4D97-AF65-F5344CB8AC3E}">
        <p14:creationId xmlns:p14="http://schemas.microsoft.com/office/powerpoint/2010/main" val="19977611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FD3F29-5940-DF1A-0370-AF3F13EF9D37}"/>
              </a:ext>
            </a:extLst>
          </p:cNvPr>
          <p:cNvSpPr>
            <a:spLocks noGrp="1"/>
          </p:cNvSpPr>
          <p:nvPr>
            <p:ph type="subTitle" idx="1"/>
          </p:nvPr>
        </p:nvSpPr>
        <p:spPr>
          <a:xfrm>
            <a:off x="1154954" y="1534510"/>
            <a:ext cx="9702231" cy="4834759"/>
          </a:xfrm>
        </p:spPr>
        <p:txBody>
          <a:bodyPr>
            <a:noAutofit/>
          </a:bodyPr>
          <a:lstStyle/>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r>
              <a:rPr lang="en-US" sz="1400" dirty="0">
                <a:latin typeface="PT Serif" panose="020A0603040505020204" pitchFamily="18" charset="77"/>
              </a:rPr>
              <a:t>Author</a:t>
            </a: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endParaRPr lang="en-US" sz="1400" dirty="0">
              <a:latin typeface="PT Serif" panose="020A0603040505020204" pitchFamily="18" charset="77"/>
            </a:endParaRPr>
          </a:p>
          <a:p>
            <a:pPr marL="0" marR="0" lvl="0" indent="0" algn="l" defTabSz="914400" rtl="0" eaLnBrk="0" fontAlgn="base" latinLnBrk="0" hangingPunct="0">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Montserrat" pitchFamily="2" charset="77"/>
              </a:rPr>
              <a:t>Dr. Rahul Bagla</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MBBS (MAMC, Delhi) MS ENT (UCMS, Delhi)</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Fellow Rhinoplasty &amp; Facial Plastic Surgery.</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Renowned Teaching Faculty</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Mail: msrahulbagla@gmail.com</a:t>
            </a:r>
            <a:br>
              <a:rPr kumimoji="0" lang="en-US" altLang="en-US" sz="1400" b="0" i="0" u="none" strike="noStrike" cap="none" normalizeH="0" baseline="0" dirty="0">
                <a:ln>
                  <a:noFill/>
                </a:ln>
                <a:solidFill>
                  <a:schemeClr val="bg1"/>
                </a:solidFill>
                <a:effectLst/>
                <a:latin typeface="Montserrat" pitchFamily="2" charset="77"/>
              </a:rPr>
            </a:br>
            <a:r>
              <a:rPr kumimoji="0" lang="en-US" altLang="en-US" sz="1400" b="0" i="0" u="none" strike="noStrike" cap="none" normalizeH="0" baseline="0" dirty="0">
                <a:ln>
                  <a:noFill/>
                </a:ln>
                <a:solidFill>
                  <a:schemeClr val="bg1"/>
                </a:solidFill>
                <a:effectLst/>
                <a:latin typeface="Montserrat" pitchFamily="2" charset="77"/>
              </a:rPr>
              <a:t>India</a:t>
            </a:r>
            <a:endParaRPr kumimoji="0" lang="en-US" altLang="en-US" sz="1400" b="0" i="0" u="none" strike="noStrike" cap="none" normalizeH="0" baseline="0" dirty="0">
              <a:ln>
                <a:noFill/>
              </a:ln>
              <a:solidFill>
                <a:schemeClr val="bg1"/>
              </a:solidFill>
              <a:effectLst/>
            </a:endParaRPr>
          </a:p>
          <a:p>
            <a:endParaRPr lang="en-US" sz="1400" dirty="0">
              <a:latin typeface="PT Serif" panose="020A0603040505020204" pitchFamily="18" charset="77"/>
            </a:endParaRPr>
          </a:p>
        </p:txBody>
      </p:sp>
      <p:pic>
        <p:nvPicPr>
          <p:cNvPr id="7" name="Picture 2" descr="Dr. Rahul Bagla ENT Textbook">
            <a:extLst>
              <a:ext uri="{FF2B5EF4-FFF2-40B4-BE49-F238E27FC236}">
                <a16:creationId xmlns:a16="http://schemas.microsoft.com/office/drawing/2014/main" id="{53E895D8-D4ED-BD47-D216-551E91FBF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37" y="3647160"/>
            <a:ext cx="1056434" cy="117513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0DDA7F1-C78C-B852-236A-B6087632A623}"/>
              </a:ext>
            </a:extLst>
          </p:cNvPr>
          <p:cNvSpPr>
            <a:spLocks noGrp="1"/>
          </p:cNvSpPr>
          <p:nvPr>
            <p:ph type="ctrTitle"/>
          </p:nvPr>
        </p:nvSpPr>
        <p:spPr>
          <a:xfrm>
            <a:off x="1286926" y="1415702"/>
            <a:ext cx="9618148" cy="1175133"/>
          </a:xfrm>
        </p:spPr>
        <p:txBody>
          <a:bodyPr/>
          <a:lstStyle/>
          <a:p>
            <a:r>
              <a:rPr lang="en-US" dirty="0">
                <a:latin typeface="PT Serif" panose="020A0603040505020204" pitchFamily="18" charset="77"/>
              </a:rPr>
              <a:t>Dr Rahul Bagla ENT Textbook</a:t>
            </a:r>
          </a:p>
        </p:txBody>
      </p:sp>
    </p:spTree>
    <p:extLst>
      <p:ext uri="{BB962C8B-B14F-4D97-AF65-F5344CB8AC3E}">
        <p14:creationId xmlns:p14="http://schemas.microsoft.com/office/powerpoint/2010/main" val="121676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0074-FA0A-E4C5-BBE8-364DB3C84C88}"/>
              </a:ext>
            </a:extLst>
          </p:cNvPr>
          <p:cNvSpPr>
            <a:spLocks noGrp="1"/>
          </p:cNvSpPr>
          <p:nvPr>
            <p:ph type="title"/>
          </p:nvPr>
        </p:nvSpPr>
        <p:spPr/>
        <p:txBody>
          <a:bodyPr>
            <a:normAutofit/>
          </a:bodyPr>
          <a:lstStyle/>
          <a:p>
            <a:pPr algn="just"/>
            <a:r>
              <a:rPr lang="en-US" sz="3200"/>
              <a:t>Spotting Hearing Loss</a:t>
            </a:r>
          </a:p>
        </p:txBody>
      </p:sp>
      <p:sp>
        <p:nvSpPr>
          <p:cNvPr id="3" name="Text Placeholder 2">
            <a:extLst>
              <a:ext uri="{FF2B5EF4-FFF2-40B4-BE49-F238E27FC236}">
                <a16:creationId xmlns:a16="http://schemas.microsoft.com/office/drawing/2014/main" id="{BEF77E94-60FE-EE73-7940-75DD9ECE9DD7}"/>
              </a:ext>
            </a:extLst>
          </p:cNvPr>
          <p:cNvSpPr>
            <a:spLocks noGrp="1"/>
          </p:cNvSpPr>
          <p:nvPr>
            <p:ph type="body" idx="1"/>
          </p:nvPr>
        </p:nvSpPr>
        <p:spPr/>
        <p:txBody>
          <a:bodyPr>
            <a:normAutofit fontScale="70000" lnSpcReduction="20000"/>
          </a:bodyPr>
          <a:lstStyle/>
          <a:p>
            <a:pPr algn="just">
              <a:lnSpc>
                <a:spcPct val="150000"/>
              </a:lnSpc>
            </a:pPr>
            <a:r>
              <a:rPr lang="en-US" sz="2400" dirty="0"/>
              <a:t>History: Patients report gradual hearing loss, tinnitus, or sensitivity to sounds.
Exams: Ear checks may look normal or show trauma in sudden cases.
Tests:
  Pure-Tone Audiometry (PTA): Detects 4–6 kHz notch.
  Tympanometry: Checks middle ear function.
  Otoacoustic Emissions (OAE): Tests hair cell health.
Visuals: Image of an audiometry test setup.</a:t>
            </a:r>
          </a:p>
        </p:txBody>
      </p:sp>
    </p:spTree>
    <p:extLst>
      <p:ext uri="{BB962C8B-B14F-4D97-AF65-F5344CB8AC3E}">
        <p14:creationId xmlns:p14="http://schemas.microsoft.com/office/powerpoint/2010/main" val="304962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1C61-B3D9-C964-2E1B-E34B55D5A013}"/>
              </a:ext>
            </a:extLst>
          </p:cNvPr>
          <p:cNvSpPr>
            <a:spLocks noGrp="1"/>
          </p:cNvSpPr>
          <p:nvPr>
            <p:ph type="title"/>
          </p:nvPr>
        </p:nvSpPr>
        <p:spPr/>
        <p:txBody>
          <a:bodyPr>
            <a:normAutofit/>
          </a:bodyPr>
          <a:lstStyle/>
          <a:p>
            <a:pPr algn="just"/>
            <a:r>
              <a:rPr lang="en-US" sz="3200"/>
              <a:t>Beyond Basic Tests</a:t>
            </a:r>
          </a:p>
        </p:txBody>
      </p:sp>
      <p:sp>
        <p:nvSpPr>
          <p:cNvPr id="3" name="Text Placeholder 2">
            <a:extLst>
              <a:ext uri="{FF2B5EF4-FFF2-40B4-BE49-F238E27FC236}">
                <a16:creationId xmlns:a16="http://schemas.microsoft.com/office/drawing/2014/main" id="{424DC640-CE52-C6F4-0AF9-1203ADC123B5}"/>
              </a:ext>
            </a:extLst>
          </p:cNvPr>
          <p:cNvSpPr>
            <a:spLocks noGrp="1"/>
          </p:cNvSpPr>
          <p:nvPr>
            <p:ph type="body" idx="1"/>
          </p:nvPr>
        </p:nvSpPr>
        <p:spPr/>
        <p:txBody>
          <a:bodyPr>
            <a:normAutofit fontScale="70000" lnSpcReduction="20000"/>
          </a:bodyPr>
          <a:lstStyle/>
          <a:p>
            <a:pPr algn="just">
              <a:lnSpc>
                <a:spcPct val="150000"/>
              </a:lnSpc>
            </a:pPr>
            <a:r>
              <a:rPr lang="en-US" sz="2400" dirty="0"/>
              <a:t>Speech Audiometry: Measures how well patients understand speech.
Auditory Brainstem Response (ABR): Checks for nerve issues, like acoustic neuroma.
SISI Test: Confirms cochlear damage and spots fake hearing loss.
Tone Decay Test: Detects neural issues in hearing pathways.
These tools help doctors pinpoint the cause and severity of hearing loss.
Visuals: Diagram of ABR testing equipment.</a:t>
            </a:r>
          </a:p>
        </p:txBody>
      </p:sp>
    </p:spTree>
    <p:extLst>
      <p:ext uri="{BB962C8B-B14F-4D97-AF65-F5344CB8AC3E}">
        <p14:creationId xmlns:p14="http://schemas.microsoft.com/office/powerpoint/2010/main" val="92289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29C4-BA16-B954-192D-98B9202A2E85}"/>
              </a:ext>
            </a:extLst>
          </p:cNvPr>
          <p:cNvSpPr>
            <a:spLocks noGrp="1"/>
          </p:cNvSpPr>
          <p:nvPr>
            <p:ph type="title"/>
          </p:nvPr>
        </p:nvSpPr>
        <p:spPr/>
        <p:txBody>
          <a:bodyPr>
            <a:normAutofit/>
          </a:bodyPr>
          <a:lstStyle/>
          <a:p>
            <a:pPr algn="just"/>
            <a:r>
              <a:rPr lang="en-US" sz="3200"/>
              <a:t>Differential Diagnosis</a:t>
            </a:r>
          </a:p>
        </p:txBody>
      </p:sp>
      <p:sp>
        <p:nvSpPr>
          <p:cNvPr id="3" name="Text Placeholder 2">
            <a:extLst>
              <a:ext uri="{FF2B5EF4-FFF2-40B4-BE49-F238E27FC236}">
                <a16:creationId xmlns:a16="http://schemas.microsoft.com/office/drawing/2014/main" id="{41682F6B-271A-F982-C73A-019E84973CAF}"/>
              </a:ext>
            </a:extLst>
          </p:cNvPr>
          <p:cNvSpPr>
            <a:spLocks noGrp="1"/>
          </p:cNvSpPr>
          <p:nvPr>
            <p:ph type="body" idx="1"/>
          </p:nvPr>
        </p:nvSpPr>
        <p:spPr/>
        <p:txBody>
          <a:bodyPr>
            <a:normAutofit fontScale="85000" lnSpcReduction="10000"/>
          </a:bodyPr>
          <a:lstStyle/>
          <a:p>
            <a:pPr algn="just">
              <a:lnSpc>
                <a:spcPct val="150000"/>
              </a:lnSpc>
            </a:pPr>
            <a:r>
              <a:rPr lang="en-US" sz="2400" dirty="0"/>
              <a:t>Presbycusis: Age-related hearing loss, gradual like NIHL.
Ototoxic Drugs: Medications that harm hearing, mimicking NIHL.
Meniere’s Disease: Causes hearing loss with vertigo, unlike NIHL.
Acoustic Neuroma: Tumor affecting hearing, detectable by ABR.
Malingering: Exaggerated symptoms for gain, caught by SISI.
Visuals: Table comparing NIHL vs. other conditions.</a:t>
            </a:r>
          </a:p>
        </p:txBody>
      </p:sp>
    </p:spTree>
    <p:extLst>
      <p:ext uri="{BB962C8B-B14F-4D97-AF65-F5344CB8AC3E}">
        <p14:creationId xmlns:p14="http://schemas.microsoft.com/office/powerpoint/2010/main" val="151633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CDBF-FBD7-CB61-C357-7B4646544037}"/>
              </a:ext>
            </a:extLst>
          </p:cNvPr>
          <p:cNvSpPr>
            <a:spLocks noGrp="1"/>
          </p:cNvSpPr>
          <p:nvPr>
            <p:ph type="title"/>
          </p:nvPr>
        </p:nvSpPr>
        <p:spPr/>
        <p:txBody>
          <a:bodyPr>
            <a:normAutofit/>
          </a:bodyPr>
          <a:lstStyle/>
          <a:p>
            <a:pPr algn="just"/>
            <a:r>
              <a:rPr lang="en-US" sz="3200"/>
              <a:t>Workplace Protections</a:t>
            </a:r>
          </a:p>
        </p:txBody>
      </p:sp>
      <p:sp>
        <p:nvSpPr>
          <p:cNvPr id="3" name="Text Placeholder 2">
            <a:extLst>
              <a:ext uri="{FF2B5EF4-FFF2-40B4-BE49-F238E27FC236}">
                <a16:creationId xmlns:a16="http://schemas.microsoft.com/office/drawing/2014/main" id="{F77932C2-043B-4C79-1171-7C45D826EC79}"/>
              </a:ext>
            </a:extLst>
          </p:cNvPr>
          <p:cNvSpPr>
            <a:spLocks noGrp="1"/>
          </p:cNvSpPr>
          <p:nvPr>
            <p:ph type="body" idx="1"/>
          </p:nvPr>
        </p:nvSpPr>
        <p:spPr/>
        <p:txBody>
          <a:bodyPr>
            <a:normAutofit fontScale="77500" lnSpcReduction="20000"/>
          </a:bodyPr>
          <a:lstStyle/>
          <a:p>
            <a:pPr algn="just">
              <a:lnSpc>
                <a:spcPct val="150000"/>
              </a:lnSpc>
            </a:pPr>
            <a:r>
              <a:rPr lang="en-US" sz="2400" dirty="0"/>
              <a:t>Audiograms: Test hearing before and during employment.
Noise Limits: Keep noise below 115 dB; avoid impulses over 140 </a:t>
            </a:r>
            <a:r>
              <a:rPr lang="en-US" sz="2400" dirty="0" err="1"/>
              <a:t>dB.</a:t>
            </a:r>
            <a:r>
              <a:rPr lang="en-US" sz="2400" dirty="0"/>
              <a:t>
Training: Teach workers about NIHL risks and safety.
Ear Protection: Use earplugs (15–30 dB reduction) or earmuffs (30–40 dB).
Job Rotation: Move workers away from noisy areas.
Visuals: Worker wearing earmuffs in a factory.</a:t>
            </a:r>
          </a:p>
        </p:txBody>
      </p:sp>
    </p:spTree>
    <p:extLst>
      <p:ext uri="{BB962C8B-B14F-4D97-AF65-F5344CB8AC3E}">
        <p14:creationId xmlns:p14="http://schemas.microsoft.com/office/powerpoint/2010/main" val="307079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CDBF-FBD7-CB61-C357-7B4646544037}"/>
              </a:ext>
            </a:extLst>
          </p:cNvPr>
          <p:cNvSpPr>
            <a:spLocks noGrp="1"/>
          </p:cNvSpPr>
          <p:nvPr>
            <p:ph type="title"/>
          </p:nvPr>
        </p:nvSpPr>
        <p:spPr>
          <a:xfrm>
            <a:off x="1154954" y="973668"/>
            <a:ext cx="9328748" cy="706964"/>
          </a:xfrm>
        </p:spPr>
        <p:txBody>
          <a:bodyPr>
            <a:normAutofit fontScale="90000"/>
          </a:bodyPr>
          <a:lstStyle/>
          <a:p>
            <a:pPr algn="just"/>
            <a:r>
              <a:rPr lang="en-US" sz="3200" dirty="0"/>
              <a:t>Ministry of Labour, Govt. of India, Model Rules under Factories Act:</a:t>
            </a:r>
          </a:p>
        </p:txBody>
      </p:sp>
      <p:pic>
        <p:nvPicPr>
          <p:cNvPr id="7" name="Picture 6">
            <a:extLst>
              <a:ext uri="{FF2B5EF4-FFF2-40B4-BE49-F238E27FC236}">
                <a16:creationId xmlns:a16="http://schemas.microsoft.com/office/drawing/2014/main" id="{487FCF40-EE5D-E24E-5DD5-88A16D35F41D}"/>
              </a:ext>
            </a:extLst>
          </p:cNvPr>
          <p:cNvPicPr>
            <a:picLocks noChangeAspect="1"/>
          </p:cNvPicPr>
          <p:nvPr/>
        </p:nvPicPr>
        <p:blipFill>
          <a:blip r:embed="rId2"/>
          <a:stretch>
            <a:fillRect/>
          </a:stretch>
        </p:blipFill>
        <p:spPr>
          <a:xfrm>
            <a:off x="3038253" y="2622838"/>
            <a:ext cx="6115493" cy="3583296"/>
          </a:xfrm>
          <a:prstGeom prst="rect">
            <a:avLst/>
          </a:prstGeom>
        </p:spPr>
      </p:pic>
    </p:spTree>
    <p:extLst>
      <p:ext uri="{BB962C8B-B14F-4D97-AF65-F5344CB8AC3E}">
        <p14:creationId xmlns:p14="http://schemas.microsoft.com/office/powerpoint/2010/main" val="247506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D2EC-B2F6-A097-3518-0840F951D72B}"/>
              </a:ext>
            </a:extLst>
          </p:cNvPr>
          <p:cNvSpPr>
            <a:spLocks noGrp="1"/>
          </p:cNvSpPr>
          <p:nvPr>
            <p:ph type="title"/>
          </p:nvPr>
        </p:nvSpPr>
        <p:spPr/>
        <p:txBody>
          <a:bodyPr>
            <a:normAutofit/>
          </a:bodyPr>
          <a:lstStyle/>
          <a:p>
            <a:pPr algn="just"/>
            <a:r>
              <a:rPr lang="en-US" sz="3200"/>
              <a:t>Protecting Ears at Home</a:t>
            </a:r>
          </a:p>
        </p:txBody>
      </p:sp>
      <p:sp>
        <p:nvSpPr>
          <p:cNvPr id="3" name="Text Placeholder 2">
            <a:extLst>
              <a:ext uri="{FF2B5EF4-FFF2-40B4-BE49-F238E27FC236}">
                <a16:creationId xmlns:a16="http://schemas.microsoft.com/office/drawing/2014/main" id="{78F00748-7C57-749E-4A19-0E4317202045}"/>
              </a:ext>
            </a:extLst>
          </p:cNvPr>
          <p:cNvSpPr>
            <a:spLocks noGrp="1"/>
          </p:cNvSpPr>
          <p:nvPr>
            <p:ph type="body" idx="1"/>
          </p:nvPr>
        </p:nvSpPr>
        <p:spPr/>
        <p:txBody>
          <a:bodyPr>
            <a:normAutofit fontScale="77500" lnSpcReduction="20000"/>
          </a:bodyPr>
          <a:lstStyle/>
          <a:p>
            <a:pPr algn="just">
              <a:lnSpc>
                <a:spcPct val="150000"/>
              </a:lnSpc>
            </a:pPr>
            <a:r>
              <a:rPr lang="en-US" sz="2400" dirty="0"/>
              <a:t>Volume Control: Keep music at 60% volume, under 60 dB, for less than 60 minutes.
Headphones: Choose noise-cancelling headphones over earbuds.
Breaks: Rest ears after loud activities to recover.
Seek Help: Visit an ENT if tinnitus or hearing issues appear.
These steps prevent damage from concerts or personal devices.
Visuals: Image of headphones with volume control icon.</a:t>
            </a:r>
          </a:p>
        </p:txBody>
      </p:sp>
    </p:spTree>
    <p:extLst>
      <p:ext uri="{BB962C8B-B14F-4D97-AF65-F5344CB8AC3E}">
        <p14:creationId xmlns:p14="http://schemas.microsoft.com/office/powerpoint/2010/main" val="346701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D796-B81F-CDC7-F636-1167BA84F860}"/>
              </a:ext>
            </a:extLst>
          </p:cNvPr>
          <p:cNvSpPr>
            <a:spLocks noGrp="1"/>
          </p:cNvSpPr>
          <p:nvPr>
            <p:ph type="title"/>
          </p:nvPr>
        </p:nvSpPr>
        <p:spPr/>
        <p:txBody>
          <a:bodyPr>
            <a:normAutofit/>
          </a:bodyPr>
          <a:lstStyle/>
          <a:p>
            <a:pPr algn="just"/>
            <a:r>
              <a:rPr lang="en-US" sz="3200"/>
              <a:t>Legal Noise Limits</a:t>
            </a:r>
          </a:p>
        </p:txBody>
      </p:sp>
      <p:sp>
        <p:nvSpPr>
          <p:cNvPr id="3" name="Text Placeholder 2">
            <a:extLst>
              <a:ext uri="{FF2B5EF4-FFF2-40B4-BE49-F238E27FC236}">
                <a16:creationId xmlns:a16="http://schemas.microsoft.com/office/drawing/2014/main" id="{B761F65C-BFD7-A1B1-357E-66BE9614B3FE}"/>
              </a:ext>
            </a:extLst>
          </p:cNvPr>
          <p:cNvSpPr>
            <a:spLocks noGrp="1"/>
          </p:cNvSpPr>
          <p:nvPr>
            <p:ph type="body" idx="1"/>
          </p:nvPr>
        </p:nvSpPr>
        <p:spPr/>
        <p:txBody>
          <a:bodyPr>
            <a:normAutofit fontScale="70000" lnSpcReduction="20000"/>
          </a:bodyPr>
          <a:lstStyle/>
          <a:p>
            <a:pPr algn="just">
              <a:lnSpc>
                <a:spcPct val="150000"/>
              </a:lnSpc>
            </a:pPr>
            <a:r>
              <a:rPr lang="en-US" sz="2400" dirty="0"/>
              <a:t>Factories Act: Limits workplace noise to 90 dB for 8 hours.
Noise Pollution Rules 2000: Sets quiet zones near hospitals and schools.
Environment Protection Rules 2006: Bans firecrackers over 125 </a:t>
            </a:r>
            <a:r>
              <a:rPr lang="en-US" sz="2400" dirty="0" err="1"/>
              <a:t>dB.</a:t>
            </a:r>
            <a:r>
              <a:rPr lang="en-US" sz="2400" dirty="0"/>
              <a:t>
Area Limits:
  Industrial: 75 dB (day), 70 dB (night).
  Residential: 55 dB (day), 45 dB (night).
Visuals: Chart of permissible noise levels by area.</a:t>
            </a:r>
          </a:p>
        </p:txBody>
      </p:sp>
    </p:spTree>
    <p:extLst>
      <p:ext uri="{BB962C8B-B14F-4D97-AF65-F5344CB8AC3E}">
        <p14:creationId xmlns:p14="http://schemas.microsoft.com/office/powerpoint/2010/main" val="77424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11B7-49F7-7164-B385-6BFABCFBFB7D}"/>
              </a:ext>
            </a:extLst>
          </p:cNvPr>
          <p:cNvSpPr>
            <a:spLocks noGrp="1"/>
          </p:cNvSpPr>
          <p:nvPr>
            <p:ph type="title"/>
          </p:nvPr>
        </p:nvSpPr>
        <p:spPr/>
        <p:txBody>
          <a:bodyPr>
            <a:normAutofit/>
          </a:bodyPr>
          <a:lstStyle/>
          <a:p>
            <a:pPr algn="just"/>
            <a:r>
              <a:rPr lang="en-US" sz="3200"/>
              <a:t>Managing Hearing Loss</a:t>
            </a:r>
          </a:p>
        </p:txBody>
      </p:sp>
      <p:sp>
        <p:nvSpPr>
          <p:cNvPr id="3" name="Text Placeholder 2">
            <a:extLst>
              <a:ext uri="{FF2B5EF4-FFF2-40B4-BE49-F238E27FC236}">
                <a16:creationId xmlns:a16="http://schemas.microsoft.com/office/drawing/2014/main" id="{F7C4D72B-F656-DE0B-E4F5-5B7D99D03C08}"/>
              </a:ext>
            </a:extLst>
          </p:cNvPr>
          <p:cNvSpPr>
            <a:spLocks noGrp="1"/>
          </p:cNvSpPr>
          <p:nvPr>
            <p:ph type="body" idx="1"/>
          </p:nvPr>
        </p:nvSpPr>
        <p:spPr>
          <a:xfrm>
            <a:off x="1154954" y="2603500"/>
            <a:ext cx="9702232" cy="3416300"/>
          </a:xfrm>
        </p:spPr>
        <p:txBody>
          <a:bodyPr>
            <a:normAutofit fontScale="77500" lnSpcReduction="20000"/>
          </a:bodyPr>
          <a:lstStyle/>
          <a:p>
            <a:pPr algn="just">
              <a:lnSpc>
                <a:spcPct val="150000"/>
              </a:lnSpc>
            </a:pPr>
            <a:r>
              <a:rPr lang="en-US" sz="2400" dirty="0"/>
              <a:t>Hearing Protection: Use earplugs or earmuffs to prevent further damage.
Hearing Aids: Help with severe, permanent loss; cochlear implants for profound cases.
Medications: Prednisolone and piracetam may aid sudden loss recovery.
Tinnitus Therapy: Tinnitus Retraining Therapy (TRT) improves 60-70% of cases.
Hyperacusis: Managed with sound therapy and counseling.
Visuals: Image of a hearing aid.</a:t>
            </a:r>
          </a:p>
        </p:txBody>
      </p:sp>
    </p:spTree>
    <p:extLst>
      <p:ext uri="{BB962C8B-B14F-4D97-AF65-F5344CB8AC3E}">
        <p14:creationId xmlns:p14="http://schemas.microsoft.com/office/powerpoint/2010/main" val="197052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71F8-DB37-C320-FD5A-9E7D919963AD}"/>
              </a:ext>
            </a:extLst>
          </p:cNvPr>
          <p:cNvSpPr>
            <a:spLocks noGrp="1"/>
          </p:cNvSpPr>
          <p:nvPr>
            <p:ph type="title"/>
          </p:nvPr>
        </p:nvSpPr>
        <p:spPr/>
        <p:txBody>
          <a:bodyPr>
            <a:normAutofit/>
          </a:bodyPr>
          <a:lstStyle/>
          <a:p>
            <a:pPr algn="just"/>
            <a:r>
              <a:rPr lang="en-US" sz="3200"/>
              <a:t>Non-Auditory Impacts</a:t>
            </a:r>
          </a:p>
        </p:txBody>
      </p:sp>
      <p:sp>
        <p:nvSpPr>
          <p:cNvPr id="3" name="Text Placeholder 2">
            <a:extLst>
              <a:ext uri="{FF2B5EF4-FFF2-40B4-BE49-F238E27FC236}">
                <a16:creationId xmlns:a16="http://schemas.microsoft.com/office/drawing/2014/main" id="{A8A3550D-C215-83BF-9614-0DB677EF6E5C}"/>
              </a:ext>
            </a:extLst>
          </p:cNvPr>
          <p:cNvSpPr>
            <a:spLocks noGrp="1"/>
          </p:cNvSpPr>
          <p:nvPr>
            <p:ph type="body" idx="1"/>
          </p:nvPr>
        </p:nvSpPr>
        <p:spPr/>
        <p:txBody>
          <a:bodyPr>
            <a:normAutofit fontScale="85000" lnSpcReduction="10000"/>
          </a:bodyPr>
          <a:lstStyle/>
          <a:p>
            <a:pPr algn="just">
              <a:lnSpc>
                <a:spcPct val="150000"/>
              </a:lnSpc>
            </a:pPr>
            <a:r>
              <a:rPr lang="en-US" sz="2400" dirty="0"/>
              <a:t>Noise causes sleep problems, leading to fatigue and stress.
It raises blood pressure and heart rate, risking heart issues.
Loud sounds spark annoyance, irritability, and mood changes.
Work performance drops, and memory weakens.
These effects show noise harms more than just ears.
Visuals: Image of a stressed person in a noisy environment.</a:t>
            </a:r>
          </a:p>
        </p:txBody>
      </p:sp>
    </p:spTree>
    <p:extLst>
      <p:ext uri="{BB962C8B-B14F-4D97-AF65-F5344CB8AC3E}">
        <p14:creationId xmlns:p14="http://schemas.microsoft.com/office/powerpoint/2010/main" val="267326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60AB-3BC5-48EC-F8F4-2357701ACF08}"/>
              </a:ext>
            </a:extLst>
          </p:cNvPr>
          <p:cNvSpPr>
            <a:spLocks noGrp="1"/>
          </p:cNvSpPr>
          <p:nvPr>
            <p:ph type="title"/>
          </p:nvPr>
        </p:nvSpPr>
        <p:spPr/>
        <p:txBody>
          <a:bodyPr>
            <a:normAutofit/>
          </a:bodyPr>
          <a:lstStyle/>
          <a:p>
            <a:pPr algn="just"/>
            <a:r>
              <a:rPr lang="en-US" sz="3200"/>
              <a:t>Act Now to Protect Hearing</a:t>
            </a:r>
          </a:p>
        </p:txBody>
      </p:sp>
      <p:sp>
        <p:nvSpPr>
          <p:cNvPr id="3" name="Text Placeholder 2">
            <a:extLst>
              <a:ext uri="{FF2B5EF4-FFF2-40B4-BE49-F238E27FC236}">
                <a16:creationId xmlns:a16="http://schemas.microsoft.com/office/drawing/2014/main" id="{9A272119-AD59-F7B6-9CAC-A44839F7176E}"/>
              </a:ext>
            </a:extLst>
          </p:cNvPr>
          <p:cNvSpPr>
            <a:spLocks noGrp="1"/>
          </p:cNvSpPr>
          <p:nvPr>
            <p:ph type="body" idx="1"/>
          </p:nvPr>
        </p:nvSpPr>
        <p:spPr/>
        <p:txBody>
          <a:bodyPr>
            <a:normAutofit fontScale="77500" lnSpcReduction="20000"/>
          </a:bodyPr>
          <a:lstStyle/>
          <a:p>
            <a:pPr algn="just">
              <a:lnSpc>
                <a:spcPct val="150000"/>
              </a:lnSpc>
            </a:pPr>
            <a:r>
              <a:rPr lang="en-US" sz="2400" dirty="0"/>
              <a:t>Noise-induced hearing loss is preventable with ear protection and awareness.
Workers, music lovers, and motorbike riders face high risks.
Use earplugs, limit volume, and follow noise laws to stay safe.
Early testing and treatment can reduce damage and improve life.
Clean, quiet environments are a right for all!
Visuals: Call-to-action graphic with ear protection symbols.</a:t>
            </a:r>
          </a:p>
        </p:txBody>
      </p:sp>
    </p:spTree>
    <p:extLst>
      <p:ext uri="{BB962C8B-B14F-4D97-AF65-F5344CB8AC3E}">
        <p14:creationId xmlns:p14="http://schemas.microsoft.com/office/powerpoint/2010/main" val="416908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C9FE-6F09-7B36-B16C-01B8662D1AF3}"/>
              </a:ext>
            </a:extLst>
          </p:cNvPr>
          <p:cNvSpPr>
            <a:spLocks noGrp="1"/>
          </p:cNvSpPr>
          <p:nvPr>
            <p:ph type="ctrTitle"/>
          </p:nvPr>
        </p:nvSpPr>
        <p:spPr>
          <a:xfrm>
            <a:off x="1154955" y="3184169"/>
            <a:ext cx="8825658" cy="1175133"/>
          </a:xfrm>
        </p:spPr>
        <p:txBody>
          <a:bodyPr/>
          <a:lstStyle/>
          <a:p>
            <a:r>
              <a:rPr lang="en-US" dirty="0">
                <a:latin typeface="PT Serif" panose="020A0603040505020204" pitchFamily="18" charset="77"/>
              </a:rPr>
              <a:t>Noise-Induced Hearing Loss</a:t>
            </a:r>
          </a:p>
        </p:txBody>
      </p:sp>
      <p:sp>
        <p:nvSpPr>
          <p:cNvPr id="9" name="Subtitle 8">
            <a:extLst>
              <a:ext uri="{FF2B5EF4-FFF2-40B4-BE49-F238E27FC236}">
                <a16:creationId xmlns:a16="http://schemas.microsoft.com/office/drawing/2014/main" id="{AD47F44D-90E9-551C-DD8B-914426BB5E8D}"/>
              </a:ext>
            </a:extLst>
          </p:cNvPr>
          <p:cNvSpPr>
            <a:spLocks noGrp="1"/>
          </p:cNvSpPr>
          <p:nvPr>
            <p:ph type="subTitle" idx="1"/>
          </p:nvPr>
        </p:nvSpPr>
        <p:spPr/>
        <p:txBody>
          <a:bodyPr/>
          <a:lstStyle/>
          <a:p>
            <a:r>
              <a:rPr lang="en-US" dirty="0"/>
              <a:t>Author</a:t>
            </a:r>
          </a:p>
          <a:p>
            <a:r>
              <a:rPr lang="en-US" dirty="0"/>
              <a:t>Dr Rahul Bagla</a:t>
            </a:r>
          </a:p>
        </p:txBody>
      </p:sp>
    </p:spTree>
    <p:extLst>
      <p:ext uri="{BB962C8B-B14F-4D97-AF65-F5344CB8AC3E}">
        <p14:creationId xmlns:p14="http://schemas.microsoft.com/office/powerpoint/2010/main" val="365551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921039-917C-2197-BDBB-0AE66D9E2D85}"/>
              </a:ext>
            </a:extLst>
          </p:cNvPr>
          <p:cNvPicPr>
            <a:picLocks noGrp="1" noChangeAspect="1"/>
          </p:cNvPicPr>
          <p:nvPr>
            <p:ph idx="1"/>
          </p:nvPr>
        </p:nvPicPr>
        <p:blipFill>
          <a:blip r:embed="rId2"/>
          <a:stretch>
            <a:fillRect/>
          </a:stretch>
        </p:blipFill>
        <p:spPr>
          <a:xfrm>
            <a:off x="202775" y="471895"/>
            <a:ext cx="11631873" cy="5914209"/>
          </a:xfrm>
        </p:spPr>
      </p:pic>
    </p:spTree>
    <p:extLst>
      <p:ext uri="{BB962C8B-B14F-4D97-AF65-F5344CB8AC3E}">
        <p14:creationId xmlns:p14="http://schemas.microsoft.com/office/powerpoint/2010/main" val="244398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CA44-82CF-A0A7-F66E-E152362E660B}"/>
              </a:ext>
            </a:extLst>
          </p:cNvPr>
          <p:cNvSpPr>
            <a:spLocks noGrp="1"/>
          </p:cNvSpPr>
          <p:nvPr>
            <p:ph type="title"/>
          </p:nvPr>
        </p:nvSpPr>
        <p:spPr/>
        <p:txBody>
          <a:bodyPr>
            <a:normAutofit/>
          </a:bodyPr>
          <a:lstStyle/>
          <a:p>
            <a:pPr algn="just"/>
            <a:r>
              <a:rPr lang="en-US" sz="3200"/>
              <a:t>Noise-Induced Hearing Loss: A Silent Threat</a:t>
            </a:r>
          </a:p>
        </p:txBody>
      </p:sp>
      <p:sp>
        <p:nvSpPr>
          <p:cNvPr id="3" name="Text Placeholder 2">
            <a:extLst>
              <a:ext uri="{FF2B5EF4-FFF2-40B4-BE49-F238E27FC236}">
                <a16:creationId xmlns:a16="http://schemas.microsoft.com/office/drawing/2014/main" id="{6A644789-BF20-B48B-FD6E-5F0F323AD6B2}"/>
              </a:ext>
            </a:extLst>
          </p:cNvPr>
          <p:cNvSpPr>
            <a:spLocks noGrp="1"/>
          </p:cNvSpPr>
          <p:nvPr>
            <p:ph type="body" idx="1"/>
          </p:nvPr>
        </p:nvSpPr>
        <p:spPr/>
        <p:txBody>
          <a:bodyPr>
            <a:normAutofit fontScale="70000" lnSpcReduction="20000"/>
          </a:bodyPr>
          <a:lstStyle/>
          <a:p>
            <a:pPr algn="just">
              <a:lnSpc>
                <a:spcPct val="150000"/>
              </a:lnSpc>
            </a:pPr>
            <a:r>
              <a:rPr lang="en-US" sz="2400" dirty="0"/>
              <a:t>Subtitle: Understanding Causes, Impacts, and Prevention
Noise is unwanted or harmful sound that disrupts comfort and harms health.
Noise-induced hearing loss (NIHL) and acoustic trauma are preventable but serious issues.
Key focus: How noise affects hearing, who’s at risk, and how to protect ears.
Visuals: Image of a person covering ears in a noisy environment.</a:t>
            </a:r>
          </a:p>
        </p:txBody>
      </p:sp>
    </p:spTree>
    <p:extLst>
      <p:ext uri="{BB962C8B-B14F-4D97-AF65-F5344CB8AC3E}">
        <p14:creationId xmlns:p14="http://schemas.microsoft.com/office/powerpoint/2010/main" val="202259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1FD9-540D-ACD2-DA58-E4E456C72184}"/>
              </a:ext>
            </a:extLst>
          </p:cNvPr>
          <p:cNvSpPr>
            <a:spLocks noGrp="1"/>
          </p:cNvSpPr>
          <p:nvPr>
            <p:ph type="title"/>
          </p:nvPr>
        </p:nvSpPr>
        <p:spPr/>
        <p:txBody>
          <a:bodyPr>
            <a:normAutofit/>
          </a:bodyPr>
          <a:lstStyle/>
          <a:p>
            <a:pPr algn="just"/>
            <a:r>
              <a:rPr lang="en-US" sz="3200"/>
              <a:t>Defining NIHL</a:t>
            </a:r>
          </a:p>
        </p:txBody>
      </p:sp>
      <p:sp>
        <p:nvSpPr>
          <p:cNvPr id="3" name="Text Placeholder 2">
            <a:extLst>
              <a:ext uri="{FF2B5EF4-FFF2-40B4-BE49-F238E27FC236}">
                <a16:creationId xmlns:a16="http://schemas.microsoft.com/office/drawing/2014/main" id="{8D189157-7D54-E9D1-604F-D2D2B9905B03}"/>
              </a:ext>
            </a:extLst>
          </p:cNvPr>
          <p:cNvSpPr>
            <a:spLocks noGrp="1"/>
          </p:cNvSpPr>
          <p:nvPr>
            <p:ph type="body" idx="1"/>
          </p:nvPr>
        </p:nvSpPr>
        <p:spPr>
          <a:xfrm>
            <a:off x="1154954" y="2603500"/>
            <a:ext cx="10292408" cy="3416300"/>
          </a:xfrm>
        </p:spPr>
        <p:txBody>
          <a:bodyPr>
            <a:normAutofit fontScale="85000" lnSpcReduction="20000"/>
          </a:bodyPr>
          <a:lstStyle/>
          <a:p>
            <a:pPr algn="just">
              <a:lnSpc>
                <a:spcPct val="150000"/>
              </a:lnSpc>
            </a:pPr>
            <a:r>
              <a:rPr lang="en-US" sz="2400" dirty="0"/>
              <a:t>NIHL results from chronic exposure to loud noise, often in workplaces like factories or construction sites.
It’s a major occupational hazard, leading to compensation claims for workers.
Two types: Temporary Threshold Shift (TTS) and Permanent Threshold Shift (PTS).
TTS causes short-term hearing loss that recovers; PTS is permanent due to structural damage.
Visuals: Diagram of ear anatomy highlighting cochlea.</a:t>
            </a:r>
          </a:p>
        </p:txBody>
      </p:sp>
    </p:spTree>
    <p:extLst>
      <p:ext uri="{BB962C8B-B14F-4D97-AF65-F5344CB8AC3E}">
        <p14:creationId xmlns:p14="http://schemas.microsoft.com/office/powerpoint/2010/main" val="109796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2CC0-C128-0369-29F7-8BF8FE319AE3}"/>
              </a:ext>
            </a:extLst>
          </p:cNvPr>
          <p:cNvSpPr>
            <a:spLocks noGrp="1"/>
          </p:cNvSpPr>
          <p:nvPr>
            <p:ph type="title"/>
          </p:nvPr>
        </p:nvSpPr>
        <p:spPr/>
        <p:txBody>
          <a:bodyPr>
            <a:normAutofit/>
          </a:bodyPr>
          <a:lstStyle/>
          <a:p>
            <a:pPr algn="just"/>
            <a:r>
              <a:rPr lang="en-US" sz="3200"/>
              <a:t>TTS vs. PTS</a:t>
            </a:r>
          </a:p>
        </p:txBody>
      </p:sp>
      <p:sp>
        <p:nvSpPr>
          <p:cNvPr id="3" name="Text Placeholder 2">
            <a:extLst>
              <a:ext uri="{FF2B5EF4-FFF2-40B4-BE49-F238E27FC236}">
                <a16:creationId xmlns:a16="http://schemas.microsoft.com/office/drawing/2014/main" id="{560C61AF-676A-1008-4368-44BB914E8397}"/>
              </a:ext>
            </a:extLst>
          </p:cNvPr>
          <p:cNvSpPr>
            <a:spLocks noGrp="1"/>
          </p:cNvSpPr>
          <p:nvPr>
            <p:ph type="body" idx="1"/>
          </p:nvPr>
        </p:nvSpPr>
        <p:spPr>
          <a:xfrm>
            <a:off x="1154954" y="2603500"/>
            <a:ext cx="10350281" cy="3416300"/>
          </a:xfrm>
        </p:spPr>
        <p:txBody>
          <a:bodyPr>
            <a:normAutofit fontScale="77500" lnSpcReduction="20000"/>
          </a:bodyPr>
          <a:lstStyle/>
          <a:p>
            <a:pPr algn="just">
              <a:lnSpc>
                <a:spcPct val="150000"/>
              </a:lnSpc>
            </a:pPr>
            <a:r>
              <a:rPr lang="en-US" sz="2400" dirty="0"/>
              <a:t>Temporary Threshold Shift (TTS): Brief hearing loss from noise exposure, recovering in days. Caused by metabolic changes like reduced blood flow or hair cell stress.
Permanent Threshold Shift (PTS): Irreversible loss from repeated noise. Damages actin filaments, hair cells, and inner ear structures.
Both affect workers in loud environments and music lovers using high-volume devices.
Visuals: Before/after images of healthy vs. damaged hair cells.</a:t>
            </a:r>
          </a:p>
        </p:txBody>
      </p:sp>
    </p:spTree>
    <p:extLst>
      <p:ext uri="{BB962C8B-B14F-4D97-AF65-F5344CB8AC3E}">
        <p14:creationId xmlns:p14="http://schemas.microsoft.com/office/powerpoint/2010/main" val="342422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2CC0-C128-0369-29F7-8BF8FE319AE3}"/>
              </a:ext>
            </a:extLst>
          </p:cNvPr>
          <p:cNvSpPr>
            <a:spLocks noGrp="1"/>
          </p:cNvSpPr>
          <p:nvPr>
            <p:ph type="title"/>
          </p:nvPr>
        </p:nvSpPr>
        <p:spPr/>
        <p:txBody>
          <a:bodyPr>
            <a:normAutofit/>
          </a:bodyPr>
          <a:lstStyle/>
          <a:p>
            <a:pPr algn="just"/>
            <a:r>
              <a:rPr lang="en-US" sz="3200" dirty="0"/>
              <a:t>Pathophysiology of NIHL</a:t>
            </a:r>
          </a:p>
        </p:txBody>
      </p:sp>
      <p:pic>
        <p:nvPicPr>
          <p:cNvPr id="7" name="Picture 6">
            <a:extLst>
              <a:ext uri="{FF2B5EF4-FFF2-40B4-BE49-F238E27FC236}">
                <a16:creationId xmlns:a16="http://schemas.microsoft.com/office/drawing/2014/main" id="{0D6527E2-82EF-6AA1-24F8-41E0A36FDCEF}"/>
              </a:ext>
            </a:extLst>
          </p:cNvPr>
          <p:cNvPicPr>
            <a:picLocks noChangeAspect="1"/>
          </p:cNvPicPr>
          <p:nvPr/>
        </p:nvPicPr>
        <p:blipFill>
          <a:blip r:embed="rId2"/>
          <a:stretch>
            <a:fillRect/>
          </a:stretch>
        </p:blipFill>
        <p:spPr>
          <a:xfrm>
            <a:off x="3053085" y="2646768"/>
            <a:ext cx="6085830" cy="3754031"/>
          </a:xfrm>
          <a:prstGeom prst="rect">
            <a:avLst/>
          </a:prstGeom>
        </p:spPr>
      </p:pic>
    </p:spTree>
    <p:extLst>
      <p:ext uri="{BB962C8B-B14F-4D97-AF65-F5344CB8AC3E}">
        <p14:creationId xmlns:p14="http://schemas.microsoft.com/office/powerpoint/2010/main" val="38457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4E55-8417-5F40-2379-AC15A677D986}"/>
              </a:ext>
            </a:extLst>
          </p:cNvPr>
          <p:cNvSpPr>
            <a:spLocks noGrp="1"/>
          </p:cNvSpPr>
          <p:nvPr>
            <p:ph type="title"/>
          </p:nvPr>
        </p:nvSpPr>
        <p:spPr/>
        <p:txBody>
          <a:bodyPr>
            <a:normAutofit/>
          </a:bodyPr>
          <a:lstStyle/>
          <a:p>
            <a:pPr algn="just"/>
            <a:r>
              <a:rPr lang="en-US" sz="3200"/>
              <a:t>Sudden Noise Damage</a:t>
            </a:r>
          </a:p>
        </p:txBody>
      </p:sp>
      <p:sp>
        <p:nvSpPr>
          <p:cNvPr id="3" name="Text Placeholder 2">
            <a:extLst>
              <a:ext uri="{FF2B5EF4-FFF2-40B4-BE49-F238E27FC236}">
                <a16:creationId xmlns:a16="http://schemas.microsoft.com/office/drawing/2014/main" id="{78661271-8E4B-4DA3-8E8D-DB55B949AE47}"/>
              </a:ext>
            </a:extLst>
          </p:cNvPr>
          <p:cNvSpPr>
            <a:spLocks noGrp="1"/>
          </p:cNvSpPr>
          <p:nvPr>
            <p:ph type="body" idx="1"/>
          </p:nvPr>
        </p:nvSpPr>
        <p:spPr/>
        <p:txBody>
          <a:bodyPr>
            <a:normAutofit fontScale="77500" lnSpcReduction="20000"/>
          </a:bodyPr>
          <a:lstStyle/>
          <a:p>
            <a:pPr algn="just">
              <a:lnSpc>
                <a:spcPct val="150000"/>
              </a:lnSpc>
            </a:pPr>
            <a:r>
              <a:rPr lang="en-US" sz="2400" dirty="0"/>
              <a:t>Acoustic trauma occurs from a single, intense sound (140–170 dB), like explosions or gunfire.
Causes immediate hearing loss without prior TTS, damaging the tympanic membrane, ossicles, and hair cells.
Common in military settings, concerts, or near firecrackers.
Results in permanent hearing impairment, often with pain or dizziness.
Visuals: Image of a soldier near an explosion.</a:t>
            </a:r>
          </a:p>
        </p:txBody>
      </p:sp>
    </p:spTree>
    <p:extLst>
      <p:ext uri="{BB962C8B-B14F-4D97-AF65-F5344CB8AC3E}">
        <p14:creationId xmlns:p14="http://schemas.microsoft.com/office/powerpoint/2010/main" val="78111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43D4-26E6-9F36-7338-58D65AA87332}"/>
              </a:ext>
            </a:extLst>
          </p:cNvPr>
          <p:cNvSpPr>
            <a:spLocks noGrp="1"/>
          </p:cNvSpPr>
          <p:nvPr>
            <p:ph type="title"/>
          </p:nvPr>
        </p:nvSpPr>
        <p:spPr/>
        <p:txBody>
          <a:bodyPr>
            <a:normAutofit/>
          </a:bodyPr>
          <a:lstStyle/>
          <a:p>
            <a:pPr algn="just"/>
            <a:r>
              <a:rPr lang="en-US" sz="3200"/>
              <a:t>Factors Causing Hearing Damage</a:t>
            </a:r>
          </a:p>
        </p:txBody>
      </p:sp>
      <p:sp>
        <p:nvSpPr>
          <p:cNvPr id="3" name="Text Placeholder 2">
            <a:extLst>
              <a:ext uri="{FF2B5EF4-FFF2-40B4-BE49-F238E27FC236}">
                <a16:creationId xmlns:a16="http://schemas.microsoft.com/office/drawing/2014/main" id="{2F1CAFBA-0281-7A51-813F-92E01DFFD4F7}"/>
              </a:ext>
            </a:extLst>
          </p:cNvPr>
          <p:cNvSpPr>
            <a:spLocks noGrp="1"/>
          </p:cNvSpPr>
          <p:nvPr>
            <p:ph type="body" idx="1"/>
          </p:nvPr>
        </p:nvSpPr>
        <p:spPr/>
        <p:txBody>
          <a:bodyPr>
            <a:normAutofit fontScale="85000" lnSpcReduction="20000"/>
          </a:bodyPr>
          <a:lstStyle/>
          <a:p>
            <a:pPr algn="just">
              <a:lnSpc>
                <a:spcPct val="150000"/>
              </a:lnSpc>
            </a:pPr>
            <a:r>
              <a:rPr lang="en-US" sz="2400" dirty="0"/>
              <a:t>Frequency: Sounds at 2–3 kHz are most harmful to ears.
Intensity &amp; Duration: Noises over 80 dB are risky; above 130 dB cause instant harm.
Continuous Noise: Steady noise is worse than intermittent sounds.
Individual Risks: Genetics, smoking, diabetes, or ototoxic drugs increase damage.
Visuals: Graph showing safe vs. harmful noise levels.</a:t>
            </a:r>
          </a:p>
        </p:txBody>
      </p:sp>
    </p:spTree>
    <p:extLst>
      <p:ext uri="{BB962C8B-B14F-4D97-AF65-F5344CB8AC3E}">
        <p14:creationId xmlns:p14="http://schemas.microsoft.com/office/powerpoint/2010/main" val="1712880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26A4-2A1D-D110-8C3A-7BC5A91B672C}"/>
              </a:ext>
            </a:extLst>
          </p:cNvPr>
          <p:cNvSpPr>
            <a:spLocks noGrp="1"/>
          </p:cNvSpPr>
          <p:nvPr>
            <p:ph type="title"/>
          </p:nvPr>
        </p:nvSpPr>
        <p:spPr/>
        <p:txBody>
          <a:bodyPr>
            <a:normAutofit/>
          </a:bodyPr>
          <a:lstStyle/>
          <a:p>
            <a:pPr algn="just"/>
            <a:r>
              <a:rPr lang="en-US" sz="3200"/>
              <a:t>Why 4 kHz?</a:t>
            </a:r>
          </a:p>
        </p:txBody>
      </p:sp>
      <p:sp>
        <p:nvSpPr>
          <p:cNvPr id="3" name="Text Placeholder 2">
            <a:extLst>
              <a:ext uri="{FF2B5EF4-FFF2-40B4-BE49-F238E27FC236}">
                <a16:creationId xmlns:a16="http://schemas.microsoft.com/office/drawing/2014/main" id="{623DD3E1-775E-133B-6D3F-AD88B7AE1D8F}"/>
              </a:ext>
            </a:extLst>
          </p:cNvPr>
          <p:cNvSpPr>
            <a:spLocks noGrp="1"/>
          </p:cNvSpPr>
          <p:nvPr>
            <p:ph type="body" idx="1"/>
          </p:nvPr>
        </p:nvSpPr>
        <p:spPr>
          <a:xfrm>
            <a:off x="701750" y="2603500"/>
            <a:ext cx="8293394" cy="4254500"/>
          </a:xfrm>
        </p:spPr>
        <p:txBody>
          <a:bodyPr>
            <a:normAutofit fontScale="92500" lnSpcReduction="20000"/>
          </a:bodyPr>
          <a:lstStyle/>
          <a:p>
            <a:pPr algn="just">
              <a:lnSpc>
                <a:spcPct val="150000"/>
              </a:lnSpc>
            </a:pPr>
            <a:r>
              <a:rPr lang="en-US" sz="2400" dirty="0"/>
              <a:t>NIHL often shows a “notch” at 4–6 kHz in hearing tests.
The basal turn of the cochlea, sensitive to 4 kHz, is rigid and prone to damage.
Ear canal resonance and muscle reflexes amplify this frequency’s impact.
This notch helps doctors diagnose NIHL but isn’t always present.
Visuals: Audiogram with 4 kHz notch highlighted.</a:t>
            </a:r>
          </a:p>
        </p:txBody>
      </p:sp>
      <p:pic>
        <p:nvPicPr>
          <p:cNvPr id="5" name="Picture 4">
            <a:extLst>
              <a:ext uri="{FF2B5EF4-FFF2-40B4-BE49-F238E27FC236}">
                <a16:creationId xmlns:a16="http://schemas.microsoft.com/office/drawing/2014/main" id="{D55A689C-08AE-74C2-1064-164871AE3B71}"/>
              </a:ext>
            </a:extLst>
          </p:cNvPr>
          <p:cNvPicPr>
            <a:picLocks noChangeAspect="1"/>
          </p:cNvPicPr>
          <p:nvPr/>
        </p:nvPicPr>
        <p:blipFill>
          <a:blip r:embed="rId2"/>
          <a:stretch>
            <a:fillRect/>
          </a:stretch>
        </p:blipFill>
        <p:spPr>
          <a:xfrm>
            <a:off x="9149799" y="3285460"/>
            <a:ext cx="2928787" cy="2392326"/>
          </a:xfrm>
          <a:prstGeom prst="rect">
            <a:avLst/>
          </a:prstGeom>
        </p:spPr>
      </p:pic>
    </p:spTree>
    <p:extLst>
      <p:ext uri="{BB962C8B-B14F-4D97-AF65-F5344CB8AC3E}">
        <p14:creationId xmlns:p14="http://schemas.microsoft.com/office/powerpoint/2010/main" val="8407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{D0D7F316-1A98-9D44-A4F5-3B0457F9A37D}tf10001076</Template>
  <TotalTime>16</TotalTime>
  <Words>1236</Words>
  <Application>Microsoft Macintosh PowerPoint</Application>
  <PresentationFormat>Widescreen</PresentationFormat>
  <Paragraphs>47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Montserrat</vt:lpstr>
      <vt:lpstr>PT Serif</vt:lpstr>
      <vt:lpstr>Wingdings 3</vt:lpstr>
      <vt:lpstr>Ion Boardroom</vt:lpstr>
      <vt:lpstr>Dr Rahul Bagla ENT Textbook</vt:lpstr>
      <vt:lpstr>Noise-Induced Hearing Loss</vt:lpstr>
      <vt:lpstr>Noise-Induced Hearing Loss: A Silent Threat</vt:lpstr>
      <vt:lpstr>Defining NIHL</vt:lpstr>
      <vt:lpstr>TTS vs. PTS</vt:lpstr>
      <vt:lpstr>Pathophysiology of NIHL</vt:lpstr>
      <vt:lpstr>Sudden Noise Damage</vt:lpstr>
      <vt:lpstr>Factors Causing Hearing Damage</vt:lpstr>
      <vt:lpstr>Why 4 kHz?</vt:lpstr>
      <vt:lpstr>Spotting Hearing Loss</vt:lpstr>
      <vt:lpstr>Beyond Basic Tests</vt:lpstr>
      <vt:lpstr>Differential Diagnosis</vt:lpstr>
      <vt:lpstr>Workplace Protections</vt:lpstr>
      <vt:lpstr>Ministry of Labour, Govt. of India, Model Rules under Factories Act:</vt:lpstr>
      <vt:lpstr>Protecting Ears at Home</vt:lpstr>
      <vt:lpstr>Legal Noise Limits</vt:lpstr>
      <vt:lpstr>Managing Hearing Loss</vt:lpstr>
      <vt:lpstr>Non-Auditory Impacts</vt:lpstr>
      <vt:lpstr>Act Now to Protect Hearing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Rahul Bagla ENT Textbook</dc:title>
  <dc:creator>Rahul Bagla</dc:creator>
  <cp:lastModifiedBy>Rahul Bagla</cp:lastModifiedBy>
  <cp:revision>2</cp:revision>
  <dcterms:created xsi:type="dcterms:W3CDTF">2025-05-18T15:10:43Z</dcterms:created>
  <dcterms:modified xsi:type="dcterms:W3CDTF">2025-05-18T15:26:46Z</dcterms:modified>
</cp:coreProperties>
</file>